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7" r:id="rId5"/>
    <p:sldId id="258" r:id="rId6"/>
    <p:sldId id="290" r:id="rId7"/>
    <p:sldId id="259" r:id="rId8"/>
    <p:sldId id="283" r:id="rId9"/>
    <p:sldId id="284" r:id="rId10"/>
    <p:sldId id="285" r:id="rId11"/>
    <p:sldId id="313" r:id="rId12"/>
    <p:sldId id="286" r:id="rId13"/>
    <p:sldId id="311" r:id="rId14"/>
    <p:sldId id="306" r:id="rId15"/>
    <p:sldId id="289" r:id="rId16"/>
    <p:sldId id="278" r:id="rId17"/>
    <p:sldId id="322" r:id="rId18"/>
    <p:sldId id="323" r:id="rId19"/>
    <p:sldId id="324" r:id="rId20"/>
    <p:sldId id="318" r:id="rId21"/>
    <p:sldId id="321" r:id="rId22"/>
  </p:sldIdLst>
  <p:sldSz cx="12192000" cy="6858000"/>
  <p:notesSz cx="6797675" cy="985678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n Mi Antorini" initials="YMA" lastIdx="2" clrIdx="0">
    <p:extLst>
      <p:ext uri="{19B8F6BF-5375-455C-9EA6-DF929625EA0E}">
        <p15:presenceInfo xmlns:p15="http://schemas.microsoft.com/office/powerpoint/2012/main" userId="S-1-5-21-2031436270-1094658265-1854952973-2057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4660"/>
  </p:normalViewPr>
  <p:slideViewPr>
    <p:cSldViewPr snapToGrid="0">
      <p:cViewPr varScale="1">
        <p:scale>
          <a:sx n="98" d="100"/>
          <a:sy n="98" d="100"/>
        </p:scale>
        <p:origin x="90" y="486"/>
      </p:cViewPr>
      <p:guideLst/>
    </p:cSldViewPr>
  </p:slideViewPr>
  <p:notesTextViewPr>
    <p:cViewPr>
      <p:scale>
        <a:sx n="1" d="1"/>
        <a:sy n="1" d="1"/>
      </p:scale>
      <p:origin x="0" y="0"/>
    </p:cViewPr>
  </p:notesTextViewPr>
  <p:notesViewPr>
    <p:cSldViewPr snapToGrid="0">
      <p:cViewPr varScale="1">
        <p:scale>
          <a:sx n="87" d="100"/>
          <a:sy n="87" d="100"/>
        </p:scale>
        <p:origin x="37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50443" y="0"/>
            <a:ext cx="2945659" cy="494551"/>
          </a:xfrm>
          <a:prstGeom prst="rect">
            <a:avLst/>
          </a:prstGeom>
        </p:spPr>
        <p:txBody>
          <a:bodyPr vert="horz" lIns="91440" tIns="45720" rIns="91440" bIns="45720" rtlCol="0"/>
          <a:lstStyle>
            <a:lvl1pPr algn="r">
              <a:defRPr sz="1200"/>
            </a:lvl1pPr>
          </a:lstStyle>
          <a:p>
            <a:fld id="{CCE32AF1-3536-48B0-92DF-A9B856A6FF0D}" type="datetimeFigureOut">
              <a:rPr lang="da-DK" smtClean="0"/>
              <a:t>04-12-2017</a:t>
            </a:fld>
            <a:endParaRPr lang="da-DK"/>
          </a:p>
        </p:txBody>
      </p:sp>
      <p:sp>
        <p:nvSpPr>
          <p:cNvPr id="4" name="Slide Image Placeholder 3"/>
          <p:cNvSpPr>
            <a:spLocks noGrp="1" noRot="1" noChangeAspect="1"/>
          </p:cNvSpPr>
          <p:nvPr>
            <p:ph type="sldImg" idx="2"/>
          </p:nvPr>
        </p:nvSpPr>
        <p:spPr>
          <a:xfrm>
            <a:off x="441325" y="1231900"/>
            <a:ext cx="5915025" cy="33274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79768" y="4743579"/>
            <a:ext cx="5438140" cy="388111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9362238"/>
            <a:ext cx="2945659" cy="49455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50443" y="9362238"/>
            <a:ext cx="2945659" cy="494550"/>
          </a:xfrm>
          <a:prstGeom prst="rect">
            <a:avLst/>
          </a:prstGeom>
        </p:spPr>
        <p:txBody>
          <a:bodyPr vert="horz" lIns="91440" tIns="45720" rIns="91440" bIns="45720" rtlCol="0" anchor="b"/>
          <a:lstStyle>
            <a:lvl1pPr algn="r">
              <a:defRPr sz="1200"/>
            </a:lvl1pPr>
          </a:lstStyle>
          <a:p>
            <a:fld id="{65B099AA-BD04-44EF-9DBE-476C65A596F5}" type="slidenum">
              <a:rPr lang="da-DK" smtClean="0"/>
              <a:t>‹#›</a:t>
            </a:fld>
            <a:endParaRPr lang="da-DK"/>
          </a:p>
        </p:txBody>
      </p:sp>
    </p:spTree>
    <p:extLst>
      <p:ext uri="{BB962C8B-B14F-4D97-AF65-F5344CB8AC3E}">
        <p14:creationId xmlns:p14="http://schemas.microsoft.com/office/powerpoint/2010/main" val="1865330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err="1"/>
              <a:t>During</a:t>
            </a:r>
            <a:r>
              <a:rPr lang="da-DK" dirty="0"/>
              <a:t> </a:t>
            </a:r>
            <a:r>
              <a:rPr lang="da-DK" dirty="0" err="1"/>
              <a:t>presentation</a:t>
            </a:r>
            <a:r>
              <a:rPr lang="da-DK" dirty="0"/>
              <a:t> of </a:t>
            </a:r>
            <a:r>
              <a:rPr lang="da-DK" dirty="0" err="1"/>
              <a:t>this</a:t>
            </a:r>
            <a:r>
              <a:rPr lang="da-DK" dirty="0"/>
              <a:t> slide, </a:t>
            </a:r>
            <a:r>
              <a:rPr lang="da-DK" dirty="0" err="1"/>
              <a:t>remember</a:t>
            </a:r>
            <a:r>
              <a:rPr lang="da-DK" dirty="0"/>
              <a:t> to </a:t>
            </a:r>
            <a:r>
              <a:rPr lang="da-DK" dirty="0" err="1"/>
              <a:t>address</a:t>
            </a:r>
            <a:r>
              <a:rPr lang="da-DK" dirty="0"/>
              <a:t> tier </a:t>
            </a:r>
            <a:r>
              <a:rPr lang="da-DK" dirty="0" err="1"/>
              <a:t>assignment</a:t>
            </a:r>
            <a:r>
              <a:rPr lang="da-DK" dirty="0"/>
              <a:t> </a:t>
            </a:r>
            <a:r>
              <a:rPr lang="da-DK" dirty="0" err="1"/>
              <a:t>during</a:t>
            </a:r>
            <a:r>
              <a:rPr lang="da-DK" dirty="0"/>
              <a:t> transition</a:t>
            </a:r>
          </a:p>
        </p:txBody>
      </p:sp>
      <p:sp>
        <p:nvSpPr>
          <p:cNvPr id="4" name="Slide Number Placeholder 3"/>
          <p:cNvSpPr>
            <a:spLocks noGrp="1"/>
          </p:cNvSpPr>
          <p:nvPr>
            <p:ph type="sldNum" sz="quarter" idx="10"/>
          </p:nvPr>
        </p:nvSpPr>
        <p:spPr/>
        <p:txBody>
          <a:bodyPr/>
          <a:lstStyle/>
          <a:p>
            <a:fld id="{65B099AA-BD04-44EF-9DBE-476C65A596F5}" type="slidenum">
              <a:rPr lang="da-DK" smtClean="0"/>
              <a:t>5</a:t>
            </a:fld>
            <a:endParaRPr lang="da-DK"/>
          </a:p>
        </p:txBody>
      </p:sp>
    </p:spTree>
    <p:extLst>
      <p:ext uri="{BB962C8B-B14F-4D97-AF65-F5344CB8AC3E}">
        <p14:creationId xmlns:p14="http://schemas.microsoft.com/office/powerpoint/2010/main" val="3429431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519B3B5-F469-468B-964B-99928FFFDA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EE92984B-3593-44A0-8AC6-51572CD54B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a-DK"/>
          </a:p>
        </p:txBody>
      </p:sp>
      <p:sp>
        <p:nvSpPr>
          <p:cNvPr id="4" name="Slide Number Placeholder 3">
            <a:extLst>
              <a:ext uri="{FF2B5EF4-FFF2-40B4-BE49-F238E27FC236}">
                <a16:creationId xmlns:a16="http://schemas.microsoft.com/office/drawing/2014/main" id="{ED1F3803-BC77-4922-8CA9-EF65506A58A9}"/>
              </a:ext>
            </a:extLst>
          </p:cNvPr>
          <p:cNvSpPr>
            <a:spLocks noGrp="1"/>
          </p:cNvSpPr>
          <p:nvPr>
            <p:ph type="sldNum" sz="quarter" idx="5"/>
          </p:nvPr>
        </p:nvSpPr>
        <p:spPr/>
        <p:txBody>
          <a:bodyPr/>
          <a:lstStyle/>
          <a:p>
            <a:pPr defTabSz="909371" fontAlgn="auto">
              <a:spcBef>
                <a:spcPts val="0"/>
              </a:spcBef>
              <a:spcAft>
                <a:spcPts val="0"/>
              </a:spcAft>
              <a:defRPr/>
            </a:pPr>
            <a:fld id="{551826F7-0F99-4A41-9259-73E7A8C07FA1}" type="slidenum">
              <a:rPr lang="en-US">
                <a:solidFill>
                  <a:prstClr val="black"/>
                </a:solidFill>
                <a:latin typeface="Calibri" panose="020F0502020204030204"/>
                <a:ea typeface="+mn-ea"/>
              </a:rPr>
              <a:pPr defTabSz="909371" fontAlgn="auto">
                <a:spcBef>
                  <a:spcPts val="0"/>
                </a:spcBef>
                <a:spcAft>
                  <a:spcPts val="0"/>
                </a:spcAft>
                <a:defRPr/>
              </a:pPr>
              <a:t>6</a:t>
            </a:fld>
            <a:endParaRPr lang="en-US">
              <a:solidFill>
                <a:prstClr val="black"/>
              </a:solidFill>
              <a:latin typeface="Calibri" panose="020F0502020204030204"/>
              <a:ea typeface="+mn-ea"/>
            </a:endParaRPr>
          </a:p>
        </p:txBody>
      </p:sp>
    </p:spTree>
    <p:extLst>
      <p:ext uri="{BB962C8B-B14F-4D97-AF65-F5344CB8AC3E}">
        <p14:creationId xmlns:p14="http://schemas.microsoft.com/office/powerpoint/2010/main" val="2769883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3247CEB-38A0-4CAA-8227-DA7CF82646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5A08F836-E60A-4E4A-8B11-E1D242604B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a:p>
        </p:txBody>
      </p:sp>
      <p:sp>
        <p:nvSpPr>
          <p:cNvPr id="29700" name="Footer Placeholder 3">
            <a:extLst>
              <a:ext uri="{FF2B5EF4-FFF2-40B4-BE49-F238E27FC236}">
                <a16:creationId xmlns:a16="http://schemas.microsoft.com/office/drawing/2014/main" id="{D8FB2566-C850-47A3-B2EB-204B00FAEB5F}"/>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da-DK" altLang="da-DK">
              <a:latin typeface="Verdana" panose="020B0604030504040204" pitchFamily="34" charset="0"/>
            </a:endParaRPr>
          </a:p>
        </p:txBody>
      </p:sp>
      <p:sp>
        <p:nvSpPr>
          <p:cNvPr id="29701" name="Slide Number Placeholder 4">
            <a:extLst>
              <a:ext uri="{FF2B5EF4-FFF2-40B4-BE49-F238E27FC236}">
                <a16:creationId xmlns:a16="http://schemas.microsoft.com/office/drawing/2014/main" id="{AD8FAC33-D0B5-41C5-AE30-0FE2927FE3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C4E6D23-2B7A-4AFF-A415-F82D47DB77EC}" type="slidenum">
              <a:rPr lang="en-US" altLang="da-DK" smtClean="0">
                <a:latin typeface="Verdana" panose="020B0604030504040204" pitchFamily="34" charset="0"/>
              </a:rPr>
              <a:pPr/>
              <a:t>9</a:t>
            </a:fld>
            <a:endParaRPr lang="en-US" altLang="da-DK">
              <a:latin typeface="Verdana" panose="020B0604030504040204" pitchFamily="34" charset="0"/>
            </a:endParaRPr>
          </a:p>
        </p:txBody>
      </p:sp>
    </p:spTree>
    <p:extLst>
      <p:ext uri="{BB962C8B-B14F-4D97-AF65-F5344CB8AC3E}">
        <p14:creationId xmlns:p14="http://schemas.microsoft.com/office/powerpoint/2010/main" val="500636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AE59F-75A7-4BF8-95CC-EBD6E6C32B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a:extLst>
              <a:ext uri="{FF2B5EF4-FFF2-40B4-BE49-F238E27FC236}">
                <a16:creationId xmlns:a16="http://schemas.microsoft.com/office/drawing/2014/main" id="{5FD4E325-BFAC-480F-8A81-6CEFC5DB75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39A589C7-60B6-447B-8E76-F32F7FB1398E}"/>
              </a:ext>
            </a:extLst>
          </p:cNvPr>
          <p:cNvSpPr>
            <a:spLocks noGrp="1"/>
          </p:cNvSpPr>
          <p:nvPr>
            <p:ph type="dt" sz="half" idx="10"/>
          </p:nvPr>
        </p:nvSpPr>
        <p:spPr/>
        <p:txBody>
          <a:bodyPr/>
          <a:lstStyle/>
          <a:p>
            <a:fld id="{EEFBE8D6-A09B-420C-8340-5564048EE411}" type="datetimeFigureOut">
              <a:rPr lang="da-DK" smtClean="0"/>
              <a:t>04-12-2017</a:t>
            </a:fld>
            <a:endParaRPr lang="da-DK"/>
          </a:p>
        </p:txBody>
      </p:sp>
      <p:sp>
        <p:nvSpPr>
          <p:cNvPr id="5" name="Footer Placeholder 4">
            <a:extLst>
              <a:ext uri="{FF2B5EF4-FFF2-40B4-BE49-F238E27FC236}">
                <a16:creationId xmlns:a16="http://schemas.microsoft.com/office/drawing/2014/main" id="{C7C70717-C89A-4D97-BBEF-3FB9C59EB7F0}"/>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B9826F4A-E88E-4930-A20F-63FFA6733AFB}"/>
              </a:ext>
            </a:extLst>
          </p:cNvPr>
          <p:cNvSpPr>
            <a:spLocks noGrp="1"/>
          </p:cNvSpPr>
          <p:nvPr>
            <p:ph type="sldNum" sz="quarter" idx="12"/>
          </p:nvPr>
        </p:nvSpPr>
        <p:spPr/>
        <p:txBody>
          <a:bodyPr/>
          <a:lstStyle/>
          <a:p>
            <a:fld id="{3CF3D354-6869-4B76-9FE1-CAC92E92B5AE}" type="slidenum">
              <a:rPr lang="da-DK" smtClean="0"/>
              <a:t>‹#›</a:t>
            </a:fld>
            <a:endParaRPr lang="da-DK"/>
          </a:p>
        </p:txBody>
      </p:sp>
    </p:spTree>
    <p:extLst>
      <p:ext uri="{BB962C8B-B14F-4D97-AF65-F5344CB8AC3E}">
        <p14:creationId xmlns:p14="http://schemas.microsoft.com/office/powerpoint/2010/main" val="3814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0C16-5766-4AB2-B161-87AECE0417EB}"/>
              </a:ext>
            </a:extLst>
          </p:cNvPr>
          <p:cNvSpPr>
            <a:spLocks noGrp="1"/>
          </p:cNvSpPr>
          <p:nvPr>
            <p:ph type="title"/>
          </p:nvPr>
        </p:nvSpPr>
        <p:spPr/>
        <p:txBody>
          <a:bodyPr/>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DB883946-8736-46A3-A9A3-DE0C6419674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31246845-171F-42AF-B411-B8DE89F0C0A4}"/>
              </a:ext>
            </a:extLst>
          </p:cNvPr>
          <p:cNvSpPr>
            <a:spLocks noGrp="1"/>
          </p:cNvSpPr>
          <p:nvPr>
            <p:ph type="dt" sz="half" idx="10"/>
          </p:nvPr>
        </p:nvSpPr>
        <p:spPr/>
        <p:txBody>
          <a:bodyPr/>
          <a:lstStyle/>
          <a:p>
            <a:fld id="{EEFBE8D6-A09B-420C-8340-5564048EE411}" type="datetimeFigureOut">
              <a:rPr lang="da-DK" smtClean="0"/>
              <a:t>04-12-2017</a:t>
            </a:fld>
            <a:endParaRPr lang="da-DK"/>
          </a:p>
        </p:txBody>
      </p:sp>
      <p:sp>
        <p:nvSpPr>
          <p:cNvPr id="5" name="Footer Placeholder 4">
            <a:extLst>
              <a:ext uri="{FF2B5EF4-FFF2-40B4-BE49-F238E27FC236}">
                <a16:creationId xmlns:a16="http://schemas.microsoft.com/office/drawing/2014/main" id="{7AC50A4A-BD0D-4229-8272-820F37407D64}"/>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2E742AE9-7245-434D-88D4-E039D2C77A7B}"/>
              </a:ext>
            </a:extLst>
          </p:cNvPr>
          <p:cNvSpPr>
            <a:spLocks noGrp="1"/>
          </p:cNvSpPr>
          <p:nvPr>
            <p:ph type="sldNum" sz="quarter" idx="12"/>
          </p:nvPr>
        </p:nvSpPr>
        <p:spPr/>
        <p:txBody>
          <a:bodyPr/>
          <a:lstStyle/>
          <a:p>
            <a:fld id="{3CF3D354-6869-4B76-9FE1-CAC92E92B5AE}" type="slidenum">
              <a:rPr lang="da-DK" smtClean="0"/>
              <a:t>‹#›</a:t>
            </a:fld>
            <a:endParaRPr lang="da-DK"/>
          </a:p>
        </p:txBody>
      </p:sp>
    </p:spTree>
    <p:extLst>
      <p:ext uri="{BB962C8B-B14F-4D97-AF65-F5344CB8AC3E}">
        <p14:creationId xmlns:p14="http://schemas.microsoft.com/office/powerpoint/2010/main" val="3002161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68A350-EF52-4FED-8242-E5B4F8F6C0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091BF39A-D55A-4F9F-B3BC-08A9F377A64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F8157994-D389-4D42-B0B4-C8956DC547CF}"/>
              </a:ext>
            </a:extLst>
          </p:cNvPr>
          <p:cNvSpPr>
            <a:spLocks noGrp="1"/>
          </p:cNvSpPr>
          <p:nvPr>
            <p:ph type="dt" sz="half" idx="10"/>
          </p:nvPr>
        </p:nvSpPr>
        <p:spPr/>
        <p:txBody>
          <a:bodyPr/>
          <a:lstStyle/>
          <a:p>
            <a:fld id="{EEFBE8D6-A09B-420C-8340-5564048EE411}" type="datetimeFigureOut">
              <a:rPr lang="da-DK" smtClean="0"/>
              <a:t>04-12-2017</a:t>
            </a:fld>
            <a:endParaRPr lang="da-DK"/>
          </a:p>
        </p:txBody>
      </p:sp>
      <p:sp>
        <p:nvSpPr>
          <p:cNvPr id="5" name="Footer Placeholder 4">
            <a:extLst>
              <a:ext uri="{FF2B5EF4-FFF2-40B4-BE49-F238E27FC236}">
                <a16:creationId xmlns:a16="http://schemas.microsoft.com/office/drawing/2014/main" id="{A9D677AF-39E8-4C3A-ADAE-01D22181DF89}"/>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C6E8A6A1-4184-4BDE-8A61-A12355AF1F2C}"/>
              </a:ext>
            </a:extLst>
          </p:cNvPr>
          <p:cNvSpPr>
            <a:spLocks noGrp="1"/>
          </p:cNvSpPr>
          <p:nvPr>
            <p:ph type="sldNum" sz="quarter" idx="12"/>
          </p:nvPr>
        </p:nvSpPr>
        <p:spPr/>
        <p:txBody>
          <a:bodyPr/>
          <a:lstStyle/>
          <a:p>
            <a:fld id="{3CF3D354-6869-4B76-9FE1-CAC92E92B5AE}" type="slidenum">
              <a:rPr lang="da-DK" smtClean="0"/>
              <a:t>‹#›</a:t>
            </a:fld>
            <a:endParaRPr lang="da-DK"/>
          </a:p>
        </p:txBody>
      </p:sp>
    </p:spTree>
    <p:extLst>
      <p:ext uri="{BB962C8B-B14F-4D97-AF65-F5344CB8AC3E}">
        <p14:creationId xmlns:p14="http://schemas.microsoft.com/office/powerpoint/2010/main" val="1675234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text columns">
    <p:spTree>
      <p:nvGrpSpPr>
        <p:cNvPr id="1" name=""/>
        <p:cNvGrpSpPr/>
        <p:nvPr/>
      </p:nvGrpSpPr>
      <p:grpSpPr>
        <a:xfrm>
          <a:off x="0" y="0"/>
          <a:ext cx="0" cy="0"/>
          <a:chOff x="0" y="0"/>
          <a:chExt cx="0" cy="0"/>
        </a:xfrm>
      </p:grpSpPr>
      <p:pic>
        <p:nvPicPr>
          <p:cNvPr id="2" name="Picture 56" descr="LEGO_LOGO_ppt_15x15mm.png">
            <a:extLst>
              <a:ext uri="{FF2B5EF4-FFF2-40B4-BE49-F238E27FC236}">
                <a16:creationId xmlns:a16="http://schemas.microsoft.com/office/drawing/2014/main" id="{CBB19A57-2546-4DF2-B46B-DD44B51778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43218" y="239184"/>
            <a:ext cx="539749" cy="53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E8DEA984-6C00-4C9E-BAC3-266F5BC64717}"/>
              </a:ext>
            </a:extLst>
          </p:cNvPr>
          <p:cNvSpPr>
            <a:spLocks noGrp="1"/>
          </p:cNvSpPr>
          <p:nvPr>
            <p:ph type="ftr" sz="quarter" idx="10"/>
          </p:nvPr>
        </p:nvSpPr>
        <p:spPr/>
        <p:txBody>
          <a:bodyPr/>
          <a:lstStyle>
            <a:lvl1pPr>
              <a:defRPr/>
            </a:lvl1pPr>
          </a:lstStyle>
          <a:p>
            <a:pPr>
              <a:defRPr/>
            </a:pPr>
            <a:r>
              <a:rPr lang="en-US"/>
              <a:t>©The LEGO Group</a:t>
            </a:r>
            <a:endParaRPr lang="en-US" dirty="0"/>
          </a:p>
        </p:txBody>
      </p:sp>
      <p:sp>
        <p:nvSpPr>
          <p:cNvPr id="4" name="Slide Number Placeholder 3">
            <a:extLst>
              <a:ext uri="{FF2B5EF4-FFF2-40B4-BE49-F238E27FC236}">
                <a16:creationId xmlns:a16="http://schemas.microsoft.com/office/drawing/2014/main" id="{8755897C-66B1-4405-8942-A597D905CBB7}"/>
              </a:ext>
            </a:extLst>
          </p:cNvPr>
          <p:cNvSpPr>
            <a:spLocks noGrp="1"/>
          </p:cNvSpPr>
          <p:nvPr>
            <p:ph type="sldNum" sz="quarter" idx="11"/>
          </p:nvPr>
        </p:nvSpPr>
        <p:spPr>
          <a:xfrm>
            <a:off x="205318" y="6415618"/>
            <a:ext cx="723900" cy="275167"/>
          </a:xfrm>
        </p:spPr>
        <p:txBody>
          <a:bodyPr/>
          <a:lstStyle>
            <a:lvl1pPr>
              <a:defRPr/>
            </a:lvl1pPr>
          </a:lstStyle>
          <a:p>
            <a:pPr>
              <a:defRPr/>
            </a:pPr>
            <a:r>
              <a:rPr lang="en-US" altLang="da-DK"/>
              <a:t>Page </a:t>
            </a:r>
            <a:fld id="{56EC6C90-00DD-446D-A358-A74AB7C1057C}" type="slidenum">
              <a:rPr lang="en-US" altLang="da-DK"/>
              <a:pPr>
                <a:defRPr/>
              </a:pPr>
              <a:t>‹#›</a:t>
            </a:fld>
            <a:endParaRPr lang="en-US" altLang="da-DK"/>
          </a:p>
        </p:txBody>
      </p:sp>
    </p:spTree>
    <p:extLst>
      <p:ext uri="{BB962C8B-B14F-4D97-AF65-F5344CB8AC3E}">
        <p14:creationId xmlns:p14="http://schemas.microsoft.com/office/powerpoint/2010/main" val="38139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A8DFC-C586-439D-AAC7-125C275505A4}"/>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E23513B0-4B04-4FC3-960A-240ECD1735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E20E4859-1843-4FAF-A8C9-166F90F07B53}"/>
              </a:ext>
            </a:extLst>
          </p:cNvPr>
          <p:cNvSpPr>
            <a:spLocks noGrp="1"/>
          </p:cNvSpPr>
          <p:nvPr>
            <p:ph type="dt" sz="half" idx="10"/>
          </p:nvPr>
        </p:nvSpPr>
        <p:spPr/>
        <p:txBody>
          <a:bodyPr/>
          <a:lstStyle/>
          <a:p>
            <a:fld id="{EEFBE8D6-A09B-420C-8340-5564048EE411}" type="datetimeFigureOut">
              <a:rPr lang="da-DK" smtClean="0"/>
              <a:t>04-12-2017</a:t>
            </a:fld>
            <a:endParaRPr lang="da-DK"/>
          </a:p>
        </p:txBody>
      </p:sp>
      <p:sp>
        <p:nvSpPr>
          <p:cNvPr id="5" name="Footer Placeholder 4">
            <a:extLst>
              <a:ext uri="{FF2B5EF4-FFF2-40B4-BE49-F238E27FC236}">
                <a16:creationId xmlns:a16="http://schemas.microsoft.com/office/drawing/2014/main" id="{30E755C5-9146-4188-8719-BE8DB3F64EFB}"/>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664B8EAB-F673-4A81-A971-CB6014752C7B}"/>
              </a:ext>
            </a:extLst>
          </p:cNvPr>
          <p:cNvSpPr>
            <a:spLocks noGrp="1"/>
          </p:cNvSpPr>
          <p:nvPr>
            <p:ph type="sldNum" sz="quarter" idx="12"/>
          </p:nvPr>
        </p:nvSpPr>
        <p:spPr/>
        <p:txBody>
          <a:bodyPr/>
          <a:lstStyle/>
          <a:p>
            <a:fld id="{3CF3D354-6869-4B76-9FE1-CAC92E92B5AE}" type="slidenum">
              <a:rPr lang="da-DK" smtClean="0"/>
              <a:t>‹#›</a:t>
            </a:fld>
            <a:endParaRPr lang="da-DK"/>
          </a:p>
        </p:txBody>
      </p:sp>
    </p:spTree>
    <p:extLst>
      <p:ext uri="{BB962C8B-B14F-4D97-AF65-F5344CB8AC3E}">
        <p14:creationId xmlns:p14="http://schemas.microsoft.com/office/powerpoint/2010/main" val="79999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11F82-1EFA-49DB-AEA1-652472E0C9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F72A5BDE-6AAA-4059-A46A-917DDE4F30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9BCB7EB-33C0-4C22-8F3D-C0DAED2B9F7F}"/>
              </a:ext>
            </a:extLst>
          </p:cNvPr>
          <p:cNvSpPr>
            <a:spLocks noGrp="1"/>
          </p:cNvSpPr>
          <p:nvPr>
            <p:ph type="dt" sz="half" idx="10"/>
          </p:nvPr>
        </p:nvSpPr>
        <p:spPr/>
        <p:txBody>
          <a:bodyPr/>
          <a:lstStyle/>
          <a:p>
            <a:fld id="{EEFBE8D6-A09B-420C-8340-5564048EE411}" type="datetimeFigureOut">
              <a:rPr lang="da-DK" smtClean="0"/>
              <a:t>04-12-2017</a:t>
            </a:fld>
            <a:endParaRPr lang="da-DK"/>
          </a:p>
        </p:txBody>
      </p:sp>
      <p:sp>
        <p:nvSpPr>
          <p:cNvPr id="5" name="Footer Placeholder 4">
            <a:extLst>
              <a:ext uri="{FF2B5EF4-FFF2-40B4-BE49-F238E27FC236}">
                <a16:creationId xmlns:a16="http://schemas.microsoft.com/office/drawing/2014/main" id="{FB4CD3F0-6300-4E3E-8EE4-90938B72B02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4C98FA78-05D4-4B37-A106-75A46D18A367}"/>
              </a:ext>
            </a:extLst>
          </p:cNvPr>
          <p:cNvSpPr>
            <a:spLocks noGrp="1"/>
          </p:cNvSpPr>
          <p:nvPr>
            <p:ph type="sldNum" sz="quarter" idx="12"/>
          </p:nvPr>
        </p:nvSpPr>
        <p:spPr/>
        <p:txBody>
          <a:bodyPr/>
          <a:lstStyle/>
          <a:p>
            <a:fld id="{3CF3D354-6869-4B76-9FE1-CAC92E92B5AE}" type="slidenum">
              <a:rPr lang="da-DK" smtClean="0"/>
              <a:t>‹#›</a:t>
            </a:fld>
            <a:endParaRPr lang="da-DK"/>
          </a:p>
        </p:txBody>
      </p:sp>
    </p:spTree>
    <p:extLst>
      <p:ext uri="{BB962C8B-B14F-4D97-AF65-F5344CB8AC3E}">
        <p14:creationId xmlns:p14="http://schemas.microsoft.com/office/powerpoint/2010/main" val="167635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CB15B-BC87-48C8-990A-4AC400CA50DB}"/>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F3CCD092-5E2C-473B-B85B-662B355F3C9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a:extLst>
              <a:ext uri="{FF2B5EF4-FFF2-40B4-BE49-F238E27FC236}">
                <a16:creationId xmlns:a16="http://schemas.microsoft.com/office/drawing/2014/main" id="{199593A4-51C4-404E-BB14-F669735F7B0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28CAABAB-6520-467B-B93D-2293E09B5528}"/>
              </a:ext>
            </a:extLst>
          </p:cNvPr>
          <p:cNvSpPr>
            <a:spLocks noGrp="1"/>
          </p:cNvSpPr>
          <p:nvPr>
            <p:ph type="dt" sz="half" idx="10"/>
          </p:nvPr>
        </p:nvSpPr>
        <p:spPr/>
        <p:txBody>
          <a:bodyPr/>
          <a:lstStyle/>
          <a:p>
            <a:fld id="{EEFBE8D6-A09B-420C-8340-5564048EE411}" type="datetimeFigureOut">
              <a:rPr lang="da-DK" smtClean="0"/>
              <a:t>04-12-2017</a:t>
            </a:fld>
            <a:endParaRPr lang="da-DK"/>
          </a:p>
        </p:txBody>
      </p:sp>
      <p:sp>
        <p:nvSpPr>
          <p:cNvPr id="6" name="Footer Placeholder 5">
            <a:extLst>
              <a:ext uri="{FF2B5EF4-FFF2-40B4-BE49-F238E27FC236}">
                <a16:creationId xmlns:a16="http://schemas.microsoft.com/office/drawing/2014/main" id="{06890EF5-270D-44AA-A020-450BB7D3ED9C}"/>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D7933E33-63A4-4E4F-A1D3-D61DA9399F9C}"/>
              </a:ext>
            </a:extLst>
          </p:cNvPr>
          <p:cNvSpPr>
            <a:spLocks noGrp="1"/>
          </p:cNvSpPr>
          <p:nvPr>
            <p:ph type="sldNum" sz="quarter" idx="12"/>
          </p:nvPr>
        </p:nvSpPr>
        <p:spPr/>
        <p:txBody>
          <a:bodyPr/>
          <a:lstStyle/>
          <a:p>
            <a:fld id="{3CF3D354-6869-4B76-9FE1-CAC92E92B5AE}" type="slidenum">
              <a:rPr lang="da-DK" smtClean="0"/>
              <a:t>‹#›</a:t>
            </a:fld>
            <a:endParaRPr lang="da-DK"/>
          </a:p>
        </p:txBody>
      </p:sp>
    </p:spTree>
    <p:extLst>
      <p:ext uri="{BB962C8B-B14F-4D97-AF65-F5344CB8AC3E}">
        <p14:creationId xmlns:p14="http://schemas.microsoft.com/office/powerpoint/2010/main" val="3878677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0F92A-FBB4-4097-8454-55E81059107B}"/>
              </a:ext>
            </a:extLst>
          </p:cNvPr>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Text Placeholder 2">
            <a:extLst>
              <a:ext uri="{FF2B5EF4-FFF2-40B4-BE49-F238E27FC236}">
                <a16:creationId xmlns:a16="http://schemas.microsoft.com/office/drawing/2014/main" id="{218FE93F-E97A-4E2E-BF42-0085BD6451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E086BA-F8F8-40B6-A0B5-0CC64B260E4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a:extLst>
              <a:ext uri="{FF2B5EF4-FFF2-40B4-BE49-F238E27FC236}">
                <a16:creationId xmlns:a16="http://schemas.microsoft.com/office/drawing/2014/main" id="{65908E65-63D7-4901-90E4-0E375E4DEE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49C509-A6CE-460D-A157-07A07FFD94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55F8EDD3-6629-4C55-B4FA-6116450DAC3F}"/>
              </a:ext>
            </a:extLst>
          </p:cNvPr>
          <p:cNvSpPr>
            <a:spLocks noGrp="1"/>
          </p:cNvSpPr>
          <p:nvPr>
            <p:ph type="dt" sz="half" idx="10"/>
          </p:nvPr>
        </p:nvSpPr>
        <p:spPr/>
        <p:txBody>
          <a:bodyPr/>
          <a:lstStyle/>
          <a:p>
            <a:fld id="{EEFBE8D6-A09B-420C-8340-5564048EE411}" type="datetimeFigureOut">
              <a:rPr lang="da-DK" smtClean="0"/>
              <a:t>04-12-2017</a:t>
            </a:fld>
            <a:endParaRPr lang="da-DK"/>
          </a:p>
        </p:txBody>
      </p:sp>
      <p:sp>
        <p:nvSpPr>
          <p:cNvPr id="8" name="Footer Placeholder 7">
            <a:extLst>
              <a:ext uri="{FF2B5EF4-FFF2-40B4-BE49-F238E27FC236}">
                <a16:creationId xmlns:a16="http://schemas.microsoft.com/office/drawing/2014/main" id="{FB07DB05-E2AD-4AA5-818C-C49C4E7D44D2}"/>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EDF65B9-6990-4F86-A265-7BC6801CB87C}"/>
              </a:ext>
            </a:extLst>
          </p:cNvPr>
          <p:cNvSpPr>
            <a:spLocks noGrp="1"/>
          </p:cNvSpPr>
          <p:nvPr>
            <p:ph type="sldNum" sz="quarter" idx="12"/>
          </p:nvPr>
        </p:nvSpPr>
        <p:spPr/>
        <p:txBody>
          <a:bodyPr/>
          <a:lstStyle/>
          <a:p>
            <a:fld id="{3CF3D354-6869-4B76-9FE1-CAC92E92B5AE}" type="slidenum">
              <a:rPr lang="da-DK" smtClean="0"/>
              <a:t>‹#›</a:t>
            </a:fld>
            <a:endParaRPr lang="da-DK"/>
          </a:p>
        </p:txBody>
      </p:sp>
    </p:spTree>
    <p:extLst>
      <p:ext uri="{BB962C8B-B14F-4D97-AF65-F5344CB8AC3E}">
        <p14:creationId xmlns:p14="http://schemas.microsoft.com/office/powerpoint/2010/main" val="1747177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C25D1-91E8-425C-9645-D551C20D0FB2}"/>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5F6E7BA4-EEF0-45C7-9B30-F32E8D8BC606}"/>
              </a:ext>
            </a:extLst>
          </p:cNvPr>
          <p:cNvSpPr>
            <a:spLocks noGrp="1"/>
          </p:cNvSpPr>
          <p:nvPr>
            <p:ph type="dt" sz="half" idx="10"/>
          </p:nvPr>
        </p:nvSpPr>
        <p:spPr/>
        <p:txBody>
          <a:bodyPr/>
          <a:lstStyle/>
          <a:p>
            <a:fld id="{EEFBE8D6-A09B-420C-8340-5564048EE411}" type="datetimeFigureOut">
              <a:rPr lang="da-DK" smtClean="0"/>
              <a:t>04-12-2017</a:t>
            </a:fld>
            <a:endParaRPr lang="da-DK"/>
          </a:p>
        </p:txBody>
      </p:sp>
      <p:sp>
        <p:nvSpPr>
          <p:cNvPr id="4" name="Footer Placeholder 3">
            <a:extLst>
              <a:ext uri="{FF2B5EF4-FFF2-40B4-BE49-F238E27FC236}">
                <a16:creationId xmlns:a16="http://schemas.microsoft.com/office/drawing/2014/main" id="{1F4920DA-C178-447E-8F23-E885D9D0E9BF}"/>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087086F2-7F9A-4CC2-BBA6-8B12C4CA00A4}"/>
              </a:ext>
            </a:extLst>
          </p:cNvPr>
          <p:cNvSpPr>
            <a:spLocks noGrp="1"/>
          </p:cNvSpPr>
          <p:nvPr>
            <p:ph type="sldNum" sz="quarter" idx="12"/>
          </p:nvPr>
        </p:nvSpPr>
        <p:spPr/>
        <p:txBody>
          <a:bodyPr/>
          <a:lstStyle/>
          <a:p>
            <a:fld id="{3CF3D354-6869-4B76-9FE1-CAC92E92B5AE}" type="slidenum">
              <a:rPr lang="da-DK" smtClean="0"/>
              <a:t>‹#›</a:t>
            </a:fld>
            <a:endParaRPr lang="da-DK"/>
          </a:p>
        </p:txBody>
      </p:sp>
    </p:spTree>
    <p:extLst>
      <p:ext uri="{BB962C8B-B14F-4D97-AF65-F5344CB8AC3E}">
        <p14:creationId xmlns:p14="http://schemas.microsoft.com/office/powerpoint/2010/main" val="2031579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85FED-FCCC-4396-8E40-61FF8466674B}"/>
              </a:ext>
            </a:extLst>
          </p:cNvPr>
          <p:cNvSpPr>
            <a:spLocks noGrp="1"/>
          </p:cNvSpPr>
          <p:nvPr>
            <p:ph type="dt" sz="half" idx="10"/>
          </p:nvPr>
        </p:nvSpPr>
        <p:spPr/>
        <p:txBody>
          <a:bodyPr/>
          <a:lstStyle/>
          <a:p>
            <a:fld id="{EEFBE8D6-A09B-420C-8340-5564048EE411}" type="datetimeFigureOut">
              <a:rPr lang="da-DK" smtClean="0"/>
              <a:t>04-12-2017</a:t>
            </a:fld>
            <a:endParaRPr lang="da-DK"/>
          </a:p>
        </p:txBody>
      </p:sp>
      <p:sp>
        <p:nvSpPr>
          <p:cNvPr id="3" name="Footer Placeholder 2">
            <a:extLst>
              <a:ext uri="{FF2B5EF4-FFF2-40B4-BE49-F238E27FC236}">
                <a16:creationId xmlns:a16="http://schemas.microsoft.com/office/drawing/2014/main" id="{B57ECE75-8E9F-4C96-924C-4110F2585913}"/>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7103E070-F876-48C5-801A-1FE754F4FE7F}"/>
              </a:ext>
            </a:extLst>
          </p:cNvPr>
          <p:cNvSpPr>
            <a:spLocks noGrp="1"/>
          </p:cNvSpPr>
          <p:nvPr>
            <p:ph type="sldNum" sz="quarter" idx="12"/>
          </p:nvPr>
        </p:nvSpPr>
        <p:spPr/>
        <p:txBody>
          <a:bodyPr/>
          <a:lstStyle/>
          <a:p>
            <a:fld id="{3CF3D354-6869-4B76-9FE1-CAC92E92B5AE}" type="slidenum">
              <a:rPr lang="da-DK" smtClean="0"/>
              <a:t>‹#›</a:t>
            </a:fld>
            <a:endParaRPr lang="da-DK"/>
          </a:p>
        </p:txBody>
      </p:sp>
    </p:spTree>
    <p:extLst>
      <p:ext uri="{BB962C8B-B14F-4D97-AF65-F5344CB8AC3E}">
        <p14:creationId xmlns:p14="http://schemas.microsoft.com/office/powerpoint/2010/main" val="3022524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4AF60-7263-4FC2-BC3C-C571CB3E3E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B9690483-0121-44D8-A2C1-FD71149748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3059C080-2A7A-4487-B262-1CFA80BA2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243CFB-93D4-4FE0-9656-2399F9DCDF71}"/>
              </a:ext>
            </a:extLst>
          </p:cNvPr>
          <p:cNvSpPr>
            <a:spLocks noGrp="1"/>
          </p:cNvSpPr>
          <p:nvPr>
            <p:ph type="dt" sz="half" idx="10"/>
          </p:nvPr>
        </p:nvSpPr>
        <p:spPr/>
        <p:txBody>
          <a:bodyPr/>
          <a:lstStyle/>
          <a:p>
            <a:fld id="{EEFBE8D6-A09B-420C-8340-5564048EE411}" type="datetimeFigureOut">
              <a:rPr lang="da-DK" smtClean="0"/>
              <a:t>04-12-2017</a:t>
            </a:fld>
            <a:endParaRPr lang="da-DK"/>
          </a:p>
        </p:txBody>
      </p:sp>
      <p:sp>
        <p:nvSpPr>
          <p:cNvPr id="6" name="Footer Placeholder 5">
            <a:extLst>
              <a:ext uri="{FF2B5EF4-FFF2-40B4-BE49-F238E27FC236}">
                <a16:creationId xmlns:a16="http://schemas.microsoft.com/office/drawing/2014/main" id="{E0A2A312-30CF-442E-A102-7A15B5393F62}"/>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9F54AA2-A6F3-4C6F-A97C-16C00C051C26}"/>
              </a:ext>
            </a:extLst>
          </p:cNvPr>
          <p:cNvSpPr>
            <a:spLocks noGrp="1"/>
          </p:cNvSpPr>
          <p:nvPr>
            <p:ph type="sldNum" sz="quarter" idx="12"/>
          </p:nvPr>
        </p:nvSpPr>
        <p:spPr/>
        <p:txBody>
          <a:bodyPr/>
          <a:lstStyle/>
          <a:p>
            <a:fld id="{3CF3D354-6869-4B76-9FE1-CAC92E92B5AE}" type="slidenum">
              <a:rPr lang="da-DK" smtClean="0"/>
              <a:t>‹#›</a:t>
            </a:fld>
            <a:endParaRPr lang="da-DK"/>
          </a:p>
        </p:txBody>
      </p:sp>
    </p:spTree>
    <p:extLst>
      <p:ext uri="{BB962C8B-B14F-4D97-AF65-F5344CB8AC3E}">
        <p14:creationId xmlns:p14="http://schemas.microsoft.com/office/powerpoint/2010/main" val="3175345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D21B7-6FE7-4B76-BDA2-D6377D6E09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C9B8F856-8242-497C-83D5-9F1FE60B78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2D048E66-0715-46AB-9249-0FB3B5902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B996DB-DCD7-4DC8-9B52-93DD703D67E7}"/>
              </a:ext>
            </a:extLst>
          </p:cNvPr>
          <p:cNvSpPr>
            <a:spLocks noGrp="1"/>
          </p:cNvSpPr>
          <p:nvPr>
            <p:ph type="dt" sz="half" idx="10"/>
          </p:nvPr>
        </p:nvSpPr>
        <p:spPr/>
        <p:txBody>
          <a:bodyPr/>
          <a:lstStyle/>
          <a:p>
            <a:fld id="{EEFBE8D6-A09B-420C-8340-5564048EE411}" type="datetimeFigureOut">
              <a:rPr lang="da-DK" smtClean="0"/>
              <a:t>04-12-2017</a:t>
            </a:fld>
            <a:endParaRPr lang="da-DK"/>
          </a:p>
        </p:txBody>
      </p:sp>
      <p:sp>
        <p:nvSpPr>
          <p:cNvPr id="6" name="Footer Placeholder 5">
            <a:extLst>
              <a:ext uri="{FF2B5EF4-FFF2-40B4-BE49-F238E27FC236}">
                <a16:creationId xmlns:a16="http://schemas.microsoft.com/office/drawing/2014/main" id="{8782481C-1DB7-4904-A5AE-8BF0A3D65492}"/>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306540E8-FD52-4A3B-AB48-8985F8C18328}"/>
              </a:ext>
            </a:extLst>
          </p:cNvPr>
          <p:cNvSpPr>
            <a:spLocks noGrp="1"/>
          </p:cNvSpPr>
          <p:nvPr>
            <p:ph type="sldNum" sz="quarter" idx="12"/>
          </p:nvPr>
        </p:nvSpPr>
        <p:spPr/>
        <p:txBody>
          <a:bodyPr/>
          <a:lstStyle/>
          <a:p>
            <a:fld id="{3CF3D354-6869-4B76-9FE1-CAC92E92B5AE}" type="slidenum">
              <a:rPr lang="da-DK" smtClean="0"/>
              <a:t>‹#›</a:t>
            </a:fld>
            <a:endParaRPr lang="da-DK"/>
          </a:p>
        </p:txBody>
      </p:sp>
    </p:spTree>
    <p:extLst>
      <p:ext uri="{BB962C8B-B14F-4D97-AF65-F5344CB8AC3E}">
        <p14:creationId xmlns:p14="http://schemas.microsoft.com/office/powerpoint/2010/main" val="3953469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34B5F-C789-4568-A91A-C096DBC259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a:extLst>
              <a:ext uri="{FF2B5EF4-FFF2-40B4-BE49-F238E27FC236}">
                <a16:creationId xmlns:a16="http://schemas.microsoft.com/office/drawing/2014/main" id="{05993D6A-452B-498C-B72D-AF73732412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0421BD49-E576-4043-B192-8F220E3747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BE8D6-A09B-420C-8340-5564048EE411}" type="datetimeFigureOut">
              <a:rPr lang="da-DK" smtClean="0"/>
              <a:t>04-12-2017</a:t>
            </a:fld>
            <a:endParaRPr lang="da-DK"/>
          </a:p>
        </p:txBody>
      </p:sp>
      <p:sp>
        <p:nvSpPr>
          <p:cNvPr id="5" name="Footer Placeholder 4">
            <a:extLst>
              <a:ext uri="{FF2B5EF4-FFF2-40B4-BE49-F238E27FC236}">
                <a16:creationId xmlns:a16="http://schemas.microsoft.com/office/drawing/2014/main" id="{7D9592F1-15CA-42E8-8829-720135B69D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3F578AB1-A5D0-46C2-B432-B6F39F6946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3D354-6869-4B76-9FE1-CAC92E92B5AE}" type="slidenum">
              <a:rPr lang="da-DK" smtClean="0"/>
              <a:t>‹#›</a:t>
            </a:fld>
            <a:endParaRPr lang="da-DK"/>
          </a:p>
        </p:txBody>
      </p:sp>
    </p:spTree>
    <p:extLst>
      <p:ext uri="{BB962C8B-B14F-4D97-AF65-F5344CB8AC3E}">
        <p14:creationId xmlns:p14="http://schemas.microsoft.com/office/powerpoint/2010/main" val="2356556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lan.lego.com/"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lego.com/en-us/aboutus/lego-group/the_lego_brand" TargetMode="External"/><Relationship Id="rId2" Type="http://schemas.openxmlformats.org/officeDocument/2006/relationships/hyperlink" Target="http://www.lego.com/en-gb/legal/legal-notice/fair-play" TargetMode="External"/><Relationship Id="rId1" Type="http://schemas.openxmlformats.org/officeDocument/2006/relationships/slideLayout" Target="../slideLayouts/slideLayout2.xml"/><Relationship Id="rId5" Type="http://schemas.openxmlformats.org/officeDocument/2006/relationships/hyperlink" Target="https://fileshare.corp.lego.com/node_share_links/96334?token=0623c7ba-3373-49f3-8173-c42c97edfae6" TargetMode="External"/><Relationship Id="rId4" Type="http://schemas.openxmlformats.org/officeDocument/2006/relationships/hyperlink" Target="https://fileshare.corp.lego.com/node_share_links/47934?token=0c66642f-e017-4ed3-91c6-73c60abe3d3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E7FAAA-0BD6-425E-B98A-CD0CE8AD6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78" y="82743"/>
            <a:ext cx="4520259" cy="6274120"/>
          </a:xfrm>
          <a:prstGeom prst="rect">
            <a:avLst/>
          </a:prstGeom>
        </p:spPr>
      </p:pic>
      <p:sp>
        <p:nvSpPr>
          <p:cNvPr id="6" name="TextBox 5">
            <a:extLst>
              <a:ext uri="{FF2B5EF4-FFF2-40B4-BE49-F238E27FC236}">
                <a16:creationId xmlns:a16="http://schemas.microsoft.com/office/drawing/2014/main" id="{B3572962-FBA5-4343-8914-263AEC0F3EC7}"/>
              </a:ext>
            </a:extLst>
          </p:cNvPr>
          <p:cNvSpPr txBox="1"/>
          <p:nvPr/>
        </p:nvSpPr>
        <p:spPr>
          <a:xfrm>
            <a:off x="5430485" y="3077848"/>
            <a:ext cx="6542396" cy="2431435"/>
          </a:xfrm>
          <a:prstGeom prst="rect">
            <a:avLst/>
          </a:prstGeom>
          <a:noFill/>
        </p:spPr>
        <p:txBody>
          <a:bodyPr wrap="square" rtlCol="0">
            <a:spAutoFit/>
          </a:bodyPr>
          <a:lstStyle/>
          <a:p>
            <a:r>
              <a:rPr lang="da-DK" sz="4000" dirty="0">
                <a:latin typeface="Kristen ITC" panose="03050502040202030202" pitchFamily="66" charset="0"/>
              </a:rPr>
              <a:t>A </a:t>
            </a:r>
            <a:r>
              <a:rPr lang="da-DK" sz="4000" dirty="0" err="1">
                <a:latin typeface="Kristen ITC" panose="03050502040202030202" pitchFamily="66" charset="0"/>
              </a:rPr>
              <a:t>Recognized</a:t>
            </a:r>
            <a:r>
              <a:rPr lang="da-DK" sz="4000" dirty="0">
                <a:latin typeface="Kristen ITC" panose="03050502040202030202" pitchFamily="66" charset="0"/>
              </a:rPr>
              <a:t> </a:t>
            </a:r>
          </a:p>
          <a:p>
            <a:r>
              <a:rPr lang="da-DK" sz="4000" dirty="0">
                <a:latin typeface="Kristen ITC" panose="03050502040202030202" pitchFamily="66" charset="0"/>
              </a:rPr>
              <a:t>LEGO® Fan </a:t>
            </a:r>
            <a:r>
              <a:rPr lang="da-DK" sz="4000" dirty="0" err="1">
                <a:latin typeface="Kristen ITC" panose="03050502040202030202" pitchFamily="66" charset="0"/>
              </a:rPr>
              <a:t>Community</a:t>
            </a:r>
            <a:endParaRPr lang="da-DK" sz="4000" dirty="0">
              <a:latin typeface="Kristen ITC" panose="03050502040202030202" pitchFamily="66" charset="0"/>
            </a:endParaRPr>
          </a:p>
          <a:p>
            <a:r>
              <a:rPr lang="da-DK" sz="2800" dirty="0">
                <a:latin typeface="Kristen ITC" panose="03050502040202030202" pitchFamily="66" charset="0"/>
              </a:rPr>
              <a:t>- The New Engagement Model</a:t>
            </a:r>
          </a:p>
          <a:p>
            <a:endParaRPr lang="da-DK" sz="4000" dirty="0">
              <a:latin typeface="Kristen ITC" panose="03050502040202030202" pitchFamily="66" charset="0"/>
            </a:endParaRPr>
          </a:p>
        </p:txBody>
      </p:sp>
      <p:pic>
        <p:nvPicPr>
          <p:cNvPr id="8" name="Picture 7">
            <a:extLst>
              <a:ext uri="{FF2B5EF4-FFF2-40B4-BE49-F238E27FC236}">
                <a16:creationId xmlns:a16="http://schemas.microsoft.com/office/drawing/2014/main" id="{DA901453-F444-4395-8768-02A70D1EB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021" y="454331"/>
            <a:ext cx="1811795" cy="1811795"/>
          </a:xfrm>
          <a:prstGeom prst="rect">
            <a:avLst/>
          </a:prstGeom>
        </p:spPr>
      </p:pic>
    </p:spTree>
    <p:extLst>
      <p:ext uri="{BB962C8B-B14F-4D97-AF65-F5344CB8AC3E}">
        <p14:creationId xmlns:p14="http://schemas.microsoft.com/office/powerpoint/2010/main" val="4041652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LEGO_Brick_2x4_dark_green_100pct_sRGB 2015.png">
            <a:extLst>
              <a:ext uri="{FF2B5EF4-FFF2-40B4-BE49-F238E27FC236}">
                <a16:creationId xmlns:a16="http://schemas.microsoft.com/office/drawing/2014/main" id="{EE075D50-04B9-45BD-8D67-D0A4557AFE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99935" y="1385362"/>
            <a:ext cx="3446585" cy="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LEGO_Brick_2x4_dark_green_100pct_sRGB 2015.png">
            <a:extLst>
              <a:ext uri="{FF2B5EF4-FFF2-40B4-BE49-F238E27FC236}">
                <a16:creationId xmlns:a16="http://schemas.microsoft.com/office/drawing/2014/main" id="{56679E94-557E-4523-AA94-CC3F8FD0F9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08228" y="1400282"/>
            <a:ext cx="3446585" cy="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LEGO_Brick_2x4_dark_green_100pct_sRGB 2015.png">
            <a:extLst>
              <a:ext uri="{FF2B5EF4-FFF2-40B4-BE49-F238E27FC236}">
                <a16:creationId xmlns:a16="http://schemas.microsoft.com/office/drawing/2014/main" id="{337897D6-96D4-4D71-A27C-934FD6BEBF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521" y="1400282"/>
            <a:ext cx="3446585" cy="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2D6D865-ED1F-4655-802A-779E09352848}"/>
              </a:ext>
            </a:extLst>
          </p:cNvPr>
          <p:cNvSpPr/>
          <p:nvPr/>
        </p:nvSpPr>
        <p:spPr>
          <a:xfrm>
            <a:off x="316521" y="2351816"/>
            <a:ext cx="3446585" cy="4079631"/>
          </a:xfrm>
          <a:prstGeom prst="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700" dirty="0">
                <a:solidFill>
                  <a:prstClr val="black"/>
                </a:solidFill>
                <a:latin typeface="Calibri" panose="020F0502020204030204"/>
                <a:ea typeface="等线" panose="02010600030101010101" pitchFamily="2" charset="-122"/>
              </a:rPr>
              <a:t>H</a:t>
            </a:r>
            <a:r>
              <a:rPr kumimoji="0" lang="en-US" altLang="zh-CN" sz="1700" b="0" i="0" u="non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as </a:t>
            </a:r>
            <a:r>
              <a:rPr kumimoji="0" lang="en-US" altLang="zh-CN" sz="17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50+ active members </a:t>
            </a:r>
            <a:r>
              <a:rPr lang="en-US" altLang="zh-CN" sz="1700" dirty="0">
                <a:solidFill>
                  <a:prstClr val="black"/>
                </a:solidFill>
                <a:latin typeface="Calibri" panose="020F0502020204030204"/>
                <a:ea typeface="等线" panose="02010600030101010101" pitchFamily="2" charset="-122"/>
              </a:rPr>
              <a:t>who </a:t>
            </a:r>
            <a:r>
              <a:rPr kumimoji="0" lang="en-US" altLang="zh-CN" sz="17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meet monthly</a:t>
            </a:r>
          </a:p>
          <a:p>
            <a:pPr marL="285750" indent="-285750">
              <a:buFont typeface="Arial" panose="020B0604020202020204" pitchFamily="34" charset="0"/>
              <a:buChar char="•"/>
            </a:pPr>
            <a:r>
              <a:rPr lang="en-US" altLang="zh-CN" sz="1700" dirty="0">
                <a:solidFill>
                  <a:prstClr val="black"/>
                </a:solidFill>
              </a:rPr>
              <a:t>Organizes public events with a big community reach</a:t>
            </a:r>
            <a:endParaRPr kumimoji="0" lang="en-US" altLang="zh-CN" sz="17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7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Has a well established organizational structure to support different RLUG activities</a:t>
            </a:r>
          </a:p>
          <a:p>
            <a:pPr marL="285750" indent="-285750">
              <a:buFont typeface="Arial" panose="020B0604020202020204" pitchFamily="34" charset="0"/>
              <a:buChar char="•"/>
              <a:defRPr/>
            </a:pPr>
            <a:r>
              <a:rPr lang="en-US" altLang="zh-CN" sz="1700" dirty="0">
                <a:solidFill>
                  <a:prstClr val="black"/>
                </a:solidFill>
              </a:rPr>
              <a:t>Utilize support offerings for RLUG initiatives</a:t>
            </a:r>
            <a:endParaRPr kumimoji="0" lang="en-US" altLang="zh-CN" sz="17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285750" indent="-285750">
              <a:buFont typeface="Arial" panose="020B0604020202020204" pitchFamily="34" charset="0"/>
              <a:buChar char="•"/>
            </a:pPr>
            <a:r>
              <a:rPr lang="en-US" sz="1700" dirty="0"/>
              <a:t>Do not share leaks and confidential information</a:t>
            </a:r>
            <a:endParaRPr lang="en-US" altLang="zh-CN" sz="1700" dirty="0"/>
          </a:p>
          <a:p>
            <a:pPr marL="285750" indent="-285750">
              <a:buFont typeface="Arial" panose="020B0604020202020204" pitchFamily="34" charset="0"/>
              <a:buChar char="•"/>
            </a:pPr>
            <a:r>
              <a:rPr lang="en-US" sz="1700" dirty="0"/>
              <a:t>Ambassador actively participates on LAN in discussions and topics and shares experience and learnings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3" name="Rectangle 2">
            <a:extLst>
              <a:ext uri="{FF2B5EF4-FFF2-40B4-BE49-F238E27FC236}">
                <a16:creationId xmlns:a16="http://schemas.microsoft.com/office/drawing/2014/main" id="{3F7CB153-C295-4A57-A0CE-4CEC15A9CFDA}"/>
              </a:ext>
            </a:extLst>
          </p:cNvPr>
          <p:cNvSpPr/>
          <p:nvPr/>
        </p:nvSpPr>
        <p:spPr>
          <a:xfrm>
            <a:off x="4308226" y="2337671"/>
            <a:ext cx="3446585" cy="4079631"/>
          </a:xfrm>
          <a:prstGeom prst="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t"/>
          <a:lstStyle/>
          <a:p>
            <a:pPr marL="285750" indent="-285750">
              <a:buFont typeface="Arial" panose="020B0604020202020204" pitchFamily="34" charset="0"/>
              <a:buChar char="•"/>
            </a:pPr>
            <a:r>
              <a:rPr lang="en-US" sz="1700" dirty="0"/>
              <a:t>Regional to global orientation</a:t>
            </a:r>
          </a:p>
          <a:p>
            <a:pPr marL="285750" indent="-285750">
              <a:buFont typeface="Arial" panose="020B0604020202020204" pitchFamily="34" charset="0"/>
              <a:buChar char="•"/>
            </a:pPr>
            <a:r>
              <a:rPr lang="en-US" sz="1700" dirty="0"/>
              <a:t>Several posts and articles per week</a:t>
            </a:r>
          </a:p>
          <a:p>
            <a:pPr marL="285750" indent="-285750">
              <a:buFont typeface="Arial" panose="020B0604020202020204" pitchFamily="34" charset="0"/>
              <a:buChar char="•"/>
            </a:pPr>
            <a:r>
              <a:rPr lang="en-US" sz="1700" dirty="0"/>
              <a:t>Has a solid flow of traffic </a:t>
            </a:r>
          </a:p>
          <a:p>
            <a:pPr marL="285750" indent="-285750">
              <a:buFont typeface="Arial" panose="020B0604020202020204" pitchFamily="34" charset="0"/>
              <a:buChar char="•"/>
            </a:pPr>
            <a:r>
              <a:rPr lang="en-US" sz="1700" dirty="0"/>
              <a:t>Share announcements and press releases coming from the LEGO Group and its partners</a:t>
            </a:r>
          </a:p>
          <a:p>
            <a:pPr marL="285750" indent="-285750">
              <a:buFont typeface="Arial" panose="020B0604020202020204" pitchFamily="34" charset="0"/>
              <a:buChar char="•"/>
            </a:pPr>
            <a:r>
              <a:rPr lang="en-US" sz="1700" dirty="0"/>
              <a:t>Do not share leaks and confidential information</a:t>
            </a:r>
          </a:p>
          <a:p>
            <a:pPr marL="285750" indent="-285750">
              <a:buFont typeface="Arial" panose="020B0604020202020204" pitchFamily="34" charset="0"/>
              <a:buChar char="•"/>
            </a:pPr>
            <a:r>
              <a:rPr lang="en-US" sz="1700" dirty="0"/>
              <a:t>Ambassador actively participates on LAN in discussions and topics and shares experience and learnings</a:t>
            </a:r>
          </a:p>
          <a:p>
            <a:pPr marL="285750" indent="-285750">
              <a:buFont typeface="Arial" panose="020B0604020202020204" pitchFamily="34" charset="0"/>
              <a:buChar char="•"/>
            </a:pPr>
            <a:r>
              <a:rPr lang="en-US" sz="1700" dirty="0"/>
              <a:t>Make reviews of upcoming LEGO products adhering to briefing</a:t>
            </a:r>
            <a:endParaRPr lang="zh-CN" altLang="en-US" sz="1700" dirty="0"/>
          </a:p>
        </p:txBody>
      </p:sp>
      <p:sp>
        <p:nvSpPr>
          <p:cNvPr id="4" name="Rectangle 3">
            <a:extLst>
              <a:ext uri="{FF2B5EF4-FFF2-40B4-BE49-F238E27FC236}">
                <a16:creationId xmlns:a16="http://schemas.microsoft.com/office/drawing/2014/main" id="{D8628D9E-3ACD-4865-B5F4-44F51B0FA0F1}"/>
              </a:ext>
            </a:extLst>
          </p:cNvPr>
          <p:cNvSpPr/>
          <p:nvPr/>
        </p:nvSpPr>
        <p:spPr>
          <a:xfrm>
            <a:off x="8299936" y="2351816"/>
            <a:ext cx="3446585" cy="4079631"/>
          </a:xfrm>
          <a:prstGeom prst="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10" name="Picture 16" descr="LEGO_Brick_2x4_dark_green_100pct_sRGB 2015.png">
            <a:extLst>
              <a:ext uri="{FF2B5EF4-FFF2-40B4-BE49-F238E27FC236}">
                <a16:creationId xmlns:a16="http://schemas.microsoft.com/office/drawing/2014/main" id="{8EFAEF0E-7207-49C6-BA7B-EE88514469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521" y="165632"/>
            <a:ext cx="2480733" cy="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3F243807-A44D-4BE6-8A86-0BECF32090DC}"/>
              </a:ext>
            </a:extLst>
          </p:cNvPr>
          <p:cNvSpPr txBox="1"/>
          <p:nvPr/>
        </p:nvSpPr>
        <p:spPr bwMode="auto">
          <a:xfrm>
            <a:off x="797004" y="339198"/>
            <a:ext cx="1528233" cy="605422"/>
          </a:xfrm>
          <a:prstGeom prst="rect">
            <a:avLst/>
          </a:prstGeom>
          <a:noFill/>
        </p:spPr>
        <p:txBody>
          <a:bodyP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prstClr val="white"/>
                </a:solidFill>
                <a:effectLst/>
                <a:uLnTx/>
                <a:uFillTx/>
                <a:latin typeface="Calibri" panose="020F0502020204030204"/>
                <a:ea typeface="+mn-ea"/>
                <a:cs typeface="+mn-cs"/>
              </a:rPr>
              <a:t>Tier 2</a:t>
            </a:r>
            <a:br>
              <a:rPr kumimoji="0" lang="en-US" sz="1867"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67" b="1" i="0" u="none" strike="noStrike" kern="1200" cap="none" spc="0" normalizeH="0" baseline="0" noProof="0" dirty="0">
                <a:ln>
                  <a:noFill/>
                </a:ln>
                <a:solidFill>
                  <a:prstClr val="white"/>
                </a:solidFill>
                <a:effectLst/>
                <a:uLnTx/>
                <a:uFillTx/>
                <a:latin typeface="Calibri" panose="020F0502020204030204"/>
                <a:ea typeface="+mn-ea"/>
                <a:cs typeface="+mn-cs"/>
              </a:rPr>
              <a:t>Lead</a:t>
            </a:r>
          </a:p>
        </p:txBody>
      </p:sp>
      <p:sp>
        <p:nvSpPr>
          <p:cNvPr id="12" name="TextBox 11">
            <a:extLst>
              <a:ext uri="{FF2B5EF4-FFF2-40B4-BE49-F238E27FC236}">
                <a16:creationId xmlns:a16="http://schemas.microsoft.com/office/drawing/2014/main" id="{8C7FFB98-8D11-4F1F-9638-996BB3C8B14C}"/>
              </a:ext>
            </a:extLst>
          </p:cNvPr>
          <p:cNvSpPr txBox="1"/>
          <p:nvPr/>
        </p:nvSpPr>
        <p:spPr>
          <a:xfrm>
            <a:off x="316520" y="1605230"/>
            <a:ext cx="344658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Recognized LEGO User Group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(RLUG)</a:t>
            </a:r>
            <a:endParaRPr kumimoji="0" lang="zh-CN" altLang="en-US" sz="16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3" name="TextBox 12">
            <a:extLst>
              <a:ext uri="{FF2B5EF4-FFF2-40B4-BE49-F238E27FC236}">
                <a16:creationId xmlns:a16="http://schemas.microsoft.com/office/drawing/2014/main" id="{E3DE0B53-42E8-4829-BFE4-7327B7FFC087}"/>
              </a:ext>
            </a:extLst>
          </p:cNvPr>
          <p:cNvSpPr txBox="1"/>
          <p:nvPr/>
        </p:nvSpPr>
        <p:spPr>
          <a:xfrm>
            <a:off x="4308227" y="1598211"/>
            <a:ext cx="344658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Recognized LEGO Fan Media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(RLFM)</a:t>
            </a:r>
            <a:endParaRPr kumimoji="0" lang="zh-CN" altLang="en-US" sz="16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4" name="TextBox 13">
            <a:extLst>
              <a:ext uri="{FF2B5EF4-FFF2-40B4-BE49-F238E27FC236}">
                <a16:creationId xmlns:a16="http://schemas.microsoft.com/office/drawing/2014/main" id="{2B9AA446-0DA7-40BE-86DB-1F831E91C3D7}"/>
              </a:ext>
            </a:extLst>
          </p:cNvPr>
          <p:cNvSpPr txBox="1"/>
          <p:nvPr/>
        </p:nvSpPr>
        <p:spPr>
          <a:xfrm>
            <a:off x="8299935" y="1598212"/>
            <a:ext cx="337044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Recognized LEGO Online Community (RLOC)</a:t>
            </a:r>
            <a:endParaRPr kumimoji="0" lang="zh-CN" altLang="en-US" sz="16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5" name="TextBox 14">
            <a:extLst>
              <a:ext uri="{FF2B5EF4-FFF2-40B4-BE49-F238E27FC236}">
                <a16:creationId xmlns:a16="http://schemas.microsoft.com/office/drawing/2014/main" id="{8C00D956-0943-4C06-B7DA-6B051F1B7C6D}"/>
              </a:ext>
            </a:extLst>
          </p:cNvPr>
          <p:cNvSpPr txBox="1"/>
          <p:nvPr/>
        </p:nvSpPr>
        <p:spPr>
          <a:xfrm>
            <a:off x="8309664" y="2337504"/>
            <a:ext cx="3360717" cy="3493264"/>
          </a:xfrm>
          <a:prstGeom prst="rect">
            <a:avLst/>
          </a:prstGeom>
          <a:solidFill>
            <a:schemeClr val="accent6">
              <a:lumMod val="40000"/>
              <a:lumOff val="60000"/>
            </a:schemeClr>
          </a:solidFill>
        </p:spPr>
        <p:txBody>
          <a:bodyPr wrap="square" rtlCol="0" anchor="t">
            <a:spAutoFit/>
          </a:bodyPr>
          <a:lstStyle/>
          <a:p>
            <a:pPr marL="285750" indent="-285750">
              <a:buFont typeface="Arial" panose="020B0604020202020204" pitchFamily="34" charset="0"/>
              <a:buChar char="•"/>
            </a:pPr>
            <a:r>
              <a:rPr lang="en-US" sz="1700" dirty="0"/>
              <a:t>Regional to global orientation</a:t>
            </a:r>
          </a:p>
          <a:p>
            <a:pPr marL="285750" indent="-285750">
              <a:buFont typeface="Arial" panose="020B0604020202020204" pitchFamily="34" charset="0"/>
              <a:buChar char="•"/>
            </a:pPr>
            <a:r>
              <a:rPr lang="en-US" sz="1700" dirty="0"/>
              <a:t>Regular activities and good regional to global reach and participation</a:t>
            </a:r>
          </a:p>
          <a:p>
            <a:pPr marL="285750" indent="-285750">
              <a:buFont typeface="Arial" panose="020B0604020202020204" pitchFamily="34" charset="0"/>
              <a:buChar char="•"/>
            </a:pPr>
            <a:r>
              <a:rPr lang="en-US" sz="1700" dirty="0"/>
              <a:t>Solid forum traffic</a:t>
            </a:r>
          </a:p>
          <a:p>
            <a:pPr marL="285750" indent="-285750">
              <a:buFont typeface="Arial" panose="020B0604020202020204" pitchFamily="34" charset="0"/>
              <a:buChar char="•"/>
            </a:pPr>
            <a:r>
              <a:rPr lang="en-US" sz="1700" dirty="0"/>
              <a:t>Ambassador actively participates on LAN in discussions and topics and shares experience and learnings</a:t>
            </a:r>
          </a:p>
          <a:p>
            <a:pPr marL="285750" indent="-285750">
              <a:buFont typeface="Arial" panose="020B0604020202020204" pitchFamily="34" charset="0"/>
              <a:buChar char="•"/>
            </a:pPr>
            <a:r>
              <a:rPr lang="en-US" sz="1700" dirty="0"/>
              <a:t>Make reviews of upcoming LEGO products adhering to briefing</a:t>
            </a:r>
            <a:endParaRPr lang="zh-CN" altLang="en-US" sz="1700" dirty="0"/>
          </a:p>
          <a:p>
            <a:endParaRPr lang="en-US" sz="1700" dirty="0"/>
          </a:p>
          <a:p>
            <a:pPr marL="285750" indent="-285750">
              <a:buFont typeface="Arial" panose="020B0604020202020204" pitchFamily="34" charset="0"/>
              <a:buChar char="•"/>
            </a:pPr>
            <a:endParaRPr lang="en-US" sz="1700" dirty="0"/>
          </a:p>
        </p:txBody>
      </p:sp>
      <p:sp>
        <p:nvSpPr>
          <p:cNvPr id="19" name="TextBox 18">
            <a:extLst>
              <a:ext uri="{FF2B5EF4-FFF2-40B4-BE49-F238E27FC236}">
                <a16:creationId xmlns:a16="http://schemas.microsoft.com/office/drawing/2014/main" id="{93A883C0-A7B4-47F2-82D4-3914D321B28C}"/>
              </a:ext>
            </a:extLst>
          </p:cNvPr>
          <p:cNvSpPr txBox="1"/>
          <p:nvPr/>
        </p:nvSpPr>
        <p:spPr>
          <a:xfrm>
            <a:off x="3086795" y="266976"/>
            <a:ext cx="5510450" cy="646331"/>
          </a:xfrm>
          <a:prstGeom prst="rect">
            <a:avLst/>
          </a:prstGeom>
          <a:noFill/>
        </p:spPr>
        <p:txBody>
          <a:bodyPr wrap="square" rtlCol="0">
            <a:spAutoFit/>
          </a:bodyPr>
          <a:lstStyle/>
          <a:p>
            <a:r>
              <a:rPr lang="en-US" dirty="0"/>
              <a:t>To provide you with a better understanding of what a typical Tier 2 Community looks like, please see below.</a:t>
            </a:r>
          </a:p>
        </p:txBody>
      </p:sp>
    </p:spTree>
    <p:extLst>
      <p:ext uri="{BB962C8B-B14F-4D97-AF65-F5344CB8AC3E}">
        <p14:creationId xmlns:p14="http://schemas.microsoft.com/office/powerpoint/2010/main" val="710335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F983F-F2D7-45E7-A8FF-DC1C91A936CC}"/>
              </a:ext>
            </a:extLst>
          </p:cNvPr>
          <p:cNvSpPr>
            <a:spLocks noGrp="1"/>
          </p:cNvSpPr>
          <p:nvPr>
            <p:ph type="title"/>
          </p:nvPr>
        </p:nvSpPr>
        <p:spPr>
          <a:xfrm>
            <a:off x="513080" y="258902"/>
            <a:ext cx="10515600" cy="1325563"/>
          </a:xfrm>
        </p:spPr>
        <p:txBody>
          <a:bodyPr/>
          <a:lstStyle/>
          <a:p>
            <a:r>
              <a:rPr lang="en-US" sz="3200" dirty="0">
                <a:latin typeface="+mn-lt"/>
              </a:rPr>
              <a:t>Evaluation Criteria</a:t>
            </a:r>
            <a:br>
              <a:rPr lang="en-US" dirty="0"/>
            </a:br>
            <a:r>
              <a:rPr lang="en-US" sz="1400" dirty="0"/>
              <a:t>Throughout the year we evaluate the success of Recognized communities based on the criteria below. we will move recognized communities up or down in tier based on the evaluation.</a:t>
            </a:r>
          </a:p>
        </p:txBody>
      </p:sp>
      <p:sp>
        <p:nvSpPr>
          <p:cNvPr id="3" name="Content Placeholder 2">
            <a:extLst>
              <a:ext uri="{FF2B5EF4-FFF2-40B4-BE49-F238E27FC236}">
                <a16:creationId xmlns:a16="http://schemas.microsoft.com/office/drawing/2014/main" id="{4B5FA24F-F81A-4A45-9FC6-D75606B640C2}"/>
              </a:ext>
            </a:extLst>
          </p:cNvPr>
          <p:cNvSpPr>
            <a:spLocks noGrp="1"/>
          </p:cNvSpPr>
          <p:nvPr>
            <p:ph idx="1"/>
          </p:nvPr>
        </p:nvSpPr>
        <p:spPr>
          <a:xfrm>
            <a:off x="1367367" y="2100139"/>
            <a:ext cx="10515600" cy="4351338"/>
          </a:xfrm>
        </p:spPr>
        <p:txBody>
          <a:bodyPr>
            <a:normAutofit/>
          </a:bodyPr>
          <a:lstStyle/>
          <a:p>
            <a:pPr>
              <a:buFont typeface="Wingdings" panose="05000000000000000000" pitchFamily="2" charset="2"/>
              <a:buChar char="§"/>
            </a:pPr>
            <a:r>
              <a:rPr lang="en-US" sz="2400" b="1" dirty="0"/>
              <a:t>Presence </a:t>
            </a:r>
            <a:r>
              <a:rPr lang="en-US" sz="1200" b="1" dirty="0"/>
              <a:t>[Reach, local, regional, global]</a:t>
            </a:r>
          </a:p>
          <a:p>
            <a:pPr>
              <a:buFont typeface="Wingdings" panose="05000000000000000000" pitchFamily="2" charset="2"/>
              <a:buChar char="§"/>
            </a:pPr>
            <a:r>
              <a:rPr lang="en-US" sz="2400" b="1" dirty="0"/>
              <a:t>Activities </a:t>
            </a:r>
            <a:r>
              <a:rPr lang="en-US" sz="1200" b="1" dirty="0"/>
              <a:t>[LAN, Meetings, Events, Competitions, etc.] </a:t>
            </a:r>
          </a:p>
          <a:p>
            <a:pPr>
              <a:buFont typeface="Wingdings" panose="05000000000000000000" pitchFamily="2" charset="2"/>
              <a:buChar char="§"/>
            </a:pPr>
            <a:r>
              <a:rPr lang="en-US" sz="2400" b="1" dirty="0"/>
              <a:t>Value Creation </a:t>
            </a:r>
            <a:r>
              <a:rPr lang="en-US" sz="1200" b="1" dirty="0"/>
              <a:t>[Subscribers, Visitors, Participants, Members, etc.]</a:t>
            </a:r>
          </a:p>
          <a:p>
            <a:pPr>
              <a:buFont typeface="Wingdings" panose="05000000000000000000" pitchFamily="2" charset="2"/>
              <a:buChar char="§"/>
            </a:pPr>
            <a:r>
              <a:rPr lang="en-US" sz="2400" b="1" dirty="0"/>
              <a:t>Compliance </a:t>
            </a:r>
            <a:r>
              <a:rPr lang="en-US" sz="1200" b="1" dirty="0"/>
              <a:t>[Recognized community IP guidelines, Fair play policy, novelty confidentiality guideline and Brand guidelines]</a:t>
            </a:r>
          </a:p>
          <a:p>
            <a:pPr>
              <a:buFont typeface="Wingdings" panose="05000000000000000000" pitchFamily="2" charset="2"/>
              <a:buChar char="§"/>
            </a:pPr>
            <a:r>
              <a:rPr lang="en-US" sz="2400" b="1" dirty="0"/>
              <a:t>Structure </a:t>
            </a:r>
            <a:r>
              <a:rPr lang="en-US" sz="1200" b="1" dirty="0"/>
              <a:t>[Ambassador, second point of contact, data reporting, recruitment, etc.]</a:t>
            </a:r>
          </a:p>
          <a:p>
            <a:pPr>
              <a:buFont typeface="Wingdings" panose="05000000000000000000" pitchFamily="2" charset="2"/>
              <a:buChar char="§"/>
            </a:pPr>
            <a:r>
              <a:rPr lang="en-US" sz="2400" b="1" dirty="0"/>
              <a:t>Engagement </a:t>
            </a:r>
            <a:r>
              <a:rPr lang="en-US" sz="1200" b="1" dirty="0"/>
              <a:t>[Local markets, other ambassadors/communities, event participation, LAN, etc.]</a:t>
            </a:r>
          </a:p>
          <a:p>
            <a:pPr marL="0" indent="0">
              <a:buNone/>
            </a:pPr>
            <a:endParaRPr lang="en-US" sz="2400" b="1" dirty="0"/>
          </a:p>
          <a:p>
            <a:pPr marL="0" indent="0">
              <a:buNone/>
            </a:pPr>
            <a:endParaRPr lang="en-US" sz="2400" b="1" dirty="0"/>
          </a:p>
          <a:p>
            <a:pPr marL="0" indent="0">
              <a:buNone/>
            </a:pPr>
            <a:endParaRPr lang="en-US" sz="2400" dirty="0"/>
          </a:p>
          <a:p>
            <a:pPr marL="0" indent="0">
              <a:buNone/>
            </a:pPr>
            <a:endParaRPr lang="en-US" sz="2400" b="1" dirty="0"/>
          </a:p>
          <a:p>
            <a:pPr marL="0" indent="0">
              <a:buNone/>
            </a:pPr>
            <a:endParaRPr lang="en-US" sz="2400" dirty="0"/>
          </a:p>
        </p:txBody>
      </p:sp>
      <p:pic>
        <p:nvPicPr>
          <p:cNvPr id="4" name="Picture 56" descr="LEGO_LOGO_ppt_15x15mm.png">
            <a:extLst>
              <a:ext uri="{FF2B5EF4-FFF2-40B4-BE49-F238E27FC236}">
                <a16:creationId xmlns:a16="http://schemas.microsoft.com/office/drawing/2014/main" id="{5A3F7E1B-7F3E-45F1-98BD-53A949C361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43218" y="239184"/>
            <a:ext cx="539749" cy="53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
            <a:extLst>
              <a:ext uri="{FF2B5EF4-FFF2-40B4-BE49-F238E27FC236}">
                <a16:creationId xmlns:a16="http://schemas.microsoft.com/office/drawing/2014/main" id="{9BA214A8-A97A-4F51-9F30-A5A1D53387AD}"/>
              </a:ext>
            </a:extLst>
          </p:cNvPr>
          <p:cNvSpPr txBox="1">
            <a:spLocks/>
          </p:cNvSpPr>
          <p:nvPr/>
        </p:nvSpPr>
        <p:spPr bwMode="auto">
          <a:xfrm>
            <a:off x="205317" y="6451477"/>
            <a:ext cx="1103529" cy="182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1" latinLnBrk="0" hangingPunct="1">
              <a:defRPr sz="1200" kern="1200">
                <a:solidFill>
                  <a:schemeClr val="tx1"/>
                </a:solidFill>
                <a:latin typeface="Calibri" panose="020F0502020204030204" pitchFamily="34" charset="0"/>
                <a:ea typeface="MS PGothic" panose="020B0600070205080204" pitchFamily="34" charset="-128"/>
                <a:cs typeface="+mn-cs"/>
              </a:defRPr>
            </a:lvl1pPr>
            <a:lvl2pPr marL="990575" indent="-380990" algn="l" defTabSz="914400" rtl="0" eaLnBrk="1" latinLnBrk="0" hangingPunct="1">
              <a:defRPr sz="1800" kern="1200">
                <a:solidFill>
                  <a:schemeClr val="tx1"/>
                </a:solidFill>
                <a:latin typeface="Calibri" panose="020F0502020204030204" pitchFamily="34" charset="0"/>
                <a:ea typeface="MS PGothic" panose="020B0600070205080204" pitchFamily="34" charset="-128"/>
                <a:cs typeface="+mn-cs"/>
              </a:defRPr>
            </a:lvl2pPr>
            <a:lvl3pPr marL="1523962" indent="-304792" algn="l" defTabSz="914400" rtl="0" eaLnBrk="1" latinLnBrk="0" hangingPunct="1">
              <a:defRPr sz="1800" kern="1200">
                <a:solidFill>
                  <a:schemeClr val="tx1"/>
                </a:solidFill>
                <a:latin typeface="Calibri" panose="020F0502020204030204" pitchFamily="34" charset="0"/>
                <a:ea typeface="MS PGothic" panose="020B0600070205080204" pitchFamily="34" charset="-128"/>
                <a:cs typeface="+mn-cs"/>
              </a:defRPr>
            </a:lvl3pPr>
            <a:lvl4pPr marL="2133547" indent="-304792" algn="l" defTabSz="914400" rtl="0" eaLnBrk="1" latinLnBrk="0" hangingPunct="1">
              <a:defRPr sz="1800" kern="1200">
                <a:solidFill>
                  <a:schemeClr val="tx1"/>
                </a:solidFill>
                <a:latin typeface="Calibri" panose="020F0502020204030204" pitchFamily="34" charset="0"/>
                <a:ea typeface="MS PGothic" panose="020B0600070205080204" pitchFamily="34" charset="-128"/>
                <a:cs typeface="+mn-cs"/>
              </a:defRPr>
            </a:lvl4pPr>
            <a:lvl5pPr marL="2743131" indent="-304792" algn="l" defTabSz="914400" rtl="0" eaLnBrk="1" latinLnBrk="0" hangingPunct="1">
              <a:defRPr sz="1800" kern="1200">
                <a:solidFill>
                  <a:schemeClr val="tx1"/>
                </a:solidFill>
                <a:latin typeface="Calibri" panose="020F0502020204030204" pitchFamily="34" charset="0"/>
                <a:ea typeface="MS PGothic" panose="020B0600070205080204" pitchFamily="34" charset="-128"/>
                <a:cs typeface="+mn-cs"/>
              </a:defRPr>
            </a:lvl5pPr>
            <a:lvl6pPr marL="3352716" indent="-304792" algn="l" defTabSz="609585" rtl="0" eaLnBrk="0" fontAlgn="base" latinLnBrk="0" hangingPunct="0">
              <a:spcBef>
                <a:spcPct val="0"/>
              </a:spcBef>
              <a:spcAft>
                <a:spcPct val="0"/>
              </a:spcAft>
              <a:defRPr sz="1800" kern="1200">
                <a:solidFill>
                  <a:schemeClr val="tx1"/>
                </a:solidFill>
                <a:latin typeface="Calibri" panose="020F0502020204030204" pitchFamily="34" charset="0"/>
                <a:ea typeface="MS PGothic" panose="020B0600070205080204" pitchFamily="34" charset="-128"/>
                <a:cs typeface="+mn-cs"/>
              </a:defRPr>
            </a:lvl6pPr>
            <a:lvl7pPr marL="3962301" indent="-304792" algn="l" defTabSz="609585" rtl="0" eaLnBrk="0" fontAlgn="base" latinLnBrk="0" hangingPunct="0">
              <a:spcBef>
                <a:spcPct val="0"/>
              </a:spcBef>
              <a:spcAft>
                <a:spcPct val="0"/>
              </a:spcAft>
              <a:defRPr sz="1800" kern="1200">
                <a:solidFill>
                  <a:schemeClr val="tx1"/>
                </a:solidFill>
                <a:latin typeface="Calibri" panose="020F0502020204030204" pitchFamily="34" charset="0"/>
                <a:ea typeface="MS PGothic" panose="020B0600070205080204" pitchFamily="34" charset="-128"/>
                <a:cs typeface="+mn-cs"/>
              </a:defRPr>
            </a:lvl7pPr>
            <a:lvl8pPr marL="4571886" indent="-304792" algn="l" defTabSz="609585" rtl="0" eaLnBrk="0" fontAlgn="base" latinLnBrk="0" hangingPunct="0">
              <a:spcBef>
                <a:spcPct val="0"/>
              </a:spcBef>
              <a:spcAft>
                <a:spcPct val="0"/>
              </a:spcAft>
              <a:defRPr sz="1800" kern="1200">
                <a:solidFill>
                  <a:schemeClr val="tx1"/>
                </a:solidFill>
                <a:latin typeface="Calibri" panose="020F0502020204030204" pitchFamily="34" charset="0"/>
                <a:ea typeface="MS PGothic" panose="020B0600070205080204" pitchFamily="34" charset="-128"/>
                <a:cs typeface="+mn-cs"/>
              </a:defRPr>
            </a:lvl8pPr>
            <a:lvl9pPr marL="5181470" indent="-304792" algn="l" defTabSz="609585" rtl="0" eaLnBrk="0" fontAlgn="base" latinLnBrk="0" hangingPunct="0">
              <a:spcBef>
                <a:spcPct val="0"/>
              </a:spcBef>
              <a:spcAft>
                <a:spcPct val="0"/>
              </a:spcAft>
              <a:defRPr sz="1800" kern="1200">
                <a:solidFill>
                  <a:schemeClr val="tx1"/>
                </a:solidFill>
                <a:latin typeface="Calibri" panose="020F0502020204030204" pitchFamily="34" charset="0"/>
                <a:ea typeface="MS PGothic" panose="020B0600070205080204" pitchFamily="34" charset="-128"/>
                <a:cs typeface="+mn-cs"/>
              </a:defRPr>
            </a:lvl9pPr>
          </a:lstStyle>
          <a:p>
            <a:r>
              <a:rPr lang="en-US" altLang="da-DK">
                <a:solidFill>
                  <a:srgbClr val="7F7F7F"/>
                </a:solidFill>
                <a:latin typeface="Verdana" panose="020B0604030504040204" pitchFamily="34" charset="0"/>
              </a:rPr>
              <a:t>Page </a:t>
            </a:r>
            <a:fld id="{3D1E684A-394A-4CB0-B86C-A070F4629BE7}" type="slidenum">
              <a:rPr lang="en-US" altLang="da-DK" smtClean="0">
                <a:solidFill>
                  <a:srgbClr val="7F7F7F"/>
                </a:solidFill>
                <a:latin typeface="Verdana" panose="020B0604030504040204" pitchFamily="34" charset="0"/>
              </a:rPr>
              <a:pPr/>
              <a:t>11</a:t>
            </a:fld>
            <a:endParaRPr lang="en-US" altLang="da-DK" dirty="0">
              <a:solidFill>
                <a:srgbClr val="7F7F7F"/>
              </a:solidFill>
              <a:latin typeface="Verdana" panose="020B0604030504040204" pitchFamily="34" charset="0"/>
            </a:endParaRPr>
          </a:p>
        </p:txBody>
      </p:sp>
      <p:pic>
        <p:nvPicPr>
          <p:cNvPr id="7" name="Picture 6">
            <a:extLst>
              <a:ext uri="{FF2B5EF4-FFF2-40B4-BE49-F238E27FC236}">
                <a16:creationId xmlns:a16="http://schemas.microsoft.com/office/drawing/2014/main" id="{D81BF3D0-8151-4B5C-9C66-5FD4FEBD9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0527" y="3715560"/>
            <a:ext cx="3142440" cy="3142440"/>
          </a:xfrm>
          <a:prstGeom prst="rect">
            <a:avLst/>
          </a:prstGeom>
        </p:spPr>
      </p:pic>
    </p:spTree>
    <p:extLst>
      <p:ext uri="{BB962C8B-B14F-4D97-AF65-F5344CB8AC3E}">
        <p14:creationId xmlns:p14="http://schemas.microsoft.com/office/powerpoint/2010/main" val="2999796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DBC57F-5E73-4CF8-A6BD-1BB1C54DF05B}"/>
              </a:ext>
            </a:extLst>
          </p:cNvPr>
          <p:cNvSpPr txBox="1"/>
          <p:nvPr/>
        </p:nvSpPr>
        <p:spPr>
          <a:xfrm>
            <a:off x="539552" y="938395"/>
            <a:ext cx="10539663" cy="5463034"/>
          </a:xfrm>
          <a:prstGeom prst="rect">
            <a:avLst/>
          </a:prstGeom>
          <a:noFill/>
        </p:spPr>
        <p:txBody>
          <a:bodyPr wrap="square" rtlCol="0">
            <a:spAutoFit/>
          </a:bodyPr>
          <a:lstStyle/>
          <a:p>
            <a:r>
              <a:rPr lang="en-US" dirty="0">
                <a:latin typeface="+mj-lt"/>
              </a:rPr>
              <a:t>The support offered to the recognized community intends to support activities that inspire others, such as building meetings, reviews, events, online reviews, competitions, articles, projects, etc. But just as important, to build relationships in the community as well as with the LEGO Group. Below is an overview of the benefits that come with being recognized.</a:t>
            </a:r>
          </a:p>
          <a:p>
            <a:endParaRPr lang="en-US" dirty="0">
              <a:latin typeface="+mj-lt"/>
            </a:endParaRPr>
          </a:p>
          <a:p>
            <a:pPr marL="285750" indent="-285750">
              <a:spcBef>
                <a:spcPts val="600"/>
              </a:spcBef>
              <a:buFont typeface="Arial" panose="020B0604020202020204" pitchFamily="34" charset="0"/>
              <a:buChar char="•"/>
            </a:pPr>
            <a:r>
              <a:rPr lang="en-US" dirty="0">
                <a:latin typeface="+mj-lt"/>
              </a:rPr>
              <a:t>All Recognized communities have access to The </a:t>
            </a:r>
            <a:r>
              <a:rPr lang="en-US" dirty="0">
                <a:latin typeface="+mj-lt"/>
                <a:hlinkClick r:id="rId2"/>
              </a:rPr>
              <a:t>LEGO® Ambassador Network</a:t>
            </a:r>
            <a:r>
              <a:rPr lang="en-US" dirty="0">
                <a:latin typeface="+mj-lt"/>
              </a:rPr>
              <a:t>, a major advantage that comes with the opportunity to interact with the LEGO Group and with more than 250 ambassadors, representing more than 600.000 AFOL and TFOL members in the Community. Because of the huge benefit of sharing your knowledge and ideas, being recognized also comes with a requirement to participate and contribute to the LAN.</a:t>
            </a:r>
          </a:p>
          <a:p>
            <a:pPr marL="285750" indent="-285750">
              <a:spcBef>
                <a:spcPts val="600"/>
              </a:spcBef>
              <a:buFont typeface="Arial" panose="020B0604020202020204" pitchFamily="34" charset="0"/>
              <a:buChar char="•"/>
            </a:pPr>
            <a:r>
              <a:rPr lang="en-US" dirty="0">
                <a:latin typeface="+mj-lt"/>
              </a:rPr>
              <a:t>Access to early press releases.</a:t>
            </a:r>
          </a:p>
          <a:p>
            <a:pPr marL="285750" indent="-285750">
              <a:spcBef>
                <a:spcPts val="600"/>
              </a:spcBef>
              <a:buFont typeface="Arial" panose="020B0604020202020204" pitchFamily="34" charset="0"/>
              <a:buChar char="•"/>
            </a:pPr>
            <a:r>
              <a:rPr lang="en-US" dirty="0">
                <a:latin typeface="+mj-lt"/>
              </a:rPr>
              <a:t>Involvement in LEGO® internal projects related to product development, program development, etc.</a:t>
            </a:r>
          </a:p>
          <a:p>
            <a:pPr marL="285750" indent="-285750">
              <a:spcBef>
                <a:spcPts val="600"/>
              </a:spcBef>
              <a:buFont typeface="Arial" panose="020B0604020202020204" pitchFamily="34" charset="0"/>
              <a:buChar char="•"/>
            </a:pPr>
            <a:r>
              <a:rPr lang="en-US" dirty="0">
                <a:latin typeface="+mj-lt"/>
              </a:rPr>
              <a:t>Participation in Fan Media day Billund and Fan Media meet </a:t>
            </a:r>
            <a:r>
              <a:rPr lang="en-US" dirty="0" err="1">
                <a:latin typeface="+mj-lt"/>
              </a:rPr>
              <a:t>n’greet</a:t>
            </a:r>
            <a:r>
              <a:rPr lang="en-US" dirty="0">
                <a:latin typeface="+mj-lt"/>
              </a:rPr>
              <a:t> day in Enfield.</a:t>
            </a:r>
          </a:p>
          <a:p>
            <a:pPr marL="285750" indent="-285750">
              <a:spcBef>
                <a:spcPts val="600"/>
              </a:spcBef>
              <a:buFont typeface="Arial" panose="020B0604020202020204" pitchFamily="34" charset="0"/>
              <a:buChar char="•"/>
            </a:pPr>
            <a:r>
              <a:rPr lang="en-US" dirty="0">
                <a:latin typeface="+mj-lt"/>
              </a:rPr>
              <a:t>LEGO sets and elements for event support, project support, LUGBULK, online activities, annual support package, (overview on the following page).</a:t>
            </a:r>
          </a:p>
          <a:p>
            <a:endParaRPr lang="en-US" dirty="0">
              <a:latin typeface="+mj-lt"/>
            </a:endParaRPr>
          </a:p>
          <a:p>
            <a:endParaRPr lang="en-US" dirty="0">
              <a:latin typeface="+mj-lt"/>
            </a:endParaRPr>
          </a:p>
          <a:p>
            <a:endParaRPr lang="en-US" dirty="0">
              <a:latin typeface="+mj-lt"/>
            </a:endParaRPr>
          </a:p>
        </p:txBody>
      </p:sp>
      <p:sp>
        <p:nvSpPr>
          <p:cNvPr id="3" name="Title 1">
            <a:extLst>
              <a:ext uri="{FF2B5EF4-FFF2-40B4-BE49-F238E27FC236}">
                <a16:creationId xmlns:a16="http://schemas.microsoft.com/office/drawing/2014/main" id="{B3866F40-4B1D-44E0-B958-6C9FB52BC9F9}"/>
              </a:ext>
            </a:extLst>
          </p:cNvPr>
          <p:cNvSpPr txBox="1">
            <a:spLocks/>
          </p:cNvSpPr>
          <p:nvPr/>
        </p:nvSpPr>
        <p:spPr bwMode="auto">
          <a:xfrm>
            <a:off x="539552" y="0"/>
            <a:ext cx="10515600" cy="81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nSpc>
                <a:spcPct val="110000"/>
              </a:lnSpc>
              <a:spcBef>
                <a:spcPts val="600"/>
              </a:spcBef>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58775" indent="-179388">
              <a:lnSpc>
                <a:spcPct val="110000"/>
              </a:lnSpc>
              <a:spcBef>
                <a:spcPts val="600"/>
              </a:spcBef>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2pPr>
            <a:lvl3pPr marL="539750" indent="-179388">
              <a:lnSpc>
                <a:spcPct val="110000"/>
              </a:lnSpc>
              <a:spcBef>
                <a:spcPts val="600"/>
              </a:spcBef>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3pPr>
            <a:lvl4pPr marL="719138" indent="-179388">
              <a:lnSpc>
                <a:spcPct val="110000"/>
              </a:lnSpc>
              <a:spcBef>
                <a:spcPts val="600"/>
              </a:spcBef>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4pPr>
            <a:lvl5pPr marL="898525" indent="-179388">
              <a:lnSpc>
                <a:spcPct val="110000"/>
              </a:lnSpc>
              <a:spcBef>
                <a:spcPts val="600"/>
              </a:spcBef>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5pPr>
            <a:lvl6pPr marL="1355725" indent="-179388" defTabSz="457200" eaLnBrk="0" fontAlgn="base" hangingPunct="0">
              <a:lnSpc>
                <a:spcPct val="110000"/>
              </a:lnSpc>
              <a:spcBef>
                <a:spcPts val="600"/>
              </a:spcBef>
              <a:spcAft>
                <a:spcPct val="0"/>
              </a:spcAft>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6pPr>
            <a:lvl7pPr marL="1812925" indent="-179388" defTabSz="457200" eaLnBrk="0" fontAlgn="base" hangingPunct="0">
              <a:lnSpc>
                <a:spcPct val="110000"/>
              </a:lnSpc>
              <a:spcBef>
                <a:spcPts val="600"/>
              </a:spcBef>
              <a:spcAft>
                <a:spcPct val="0"/>
              </a:spcAft>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7pPr>
            <a:lvl8pPr marL="2270125" indent="-179388" defTabSz="457200" eaLnBrk="0" fontAlgn="base" hangingPunct="0">
              <a:lnSpc>
                <a:spcPct val="110000"/>
              </a:lnSpc>
              <a:spcBef>
                <a:spcPts val="600"/>
              </a:spcBef>
              <a:spcAft>
                <a:spcPct val="0"/>
              </a:spcAft>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8pPr>
            <a:lvl9pPr marL="2727325" indent="-179388" defTabSz="457200" eaLnBrk="0" fontAlgn="base" hangingPunct="0">
              <a:lnSpc>
                <a:spcPct val="110000"/>
              </a:lnSpc>
              <a:spcBef>
                <a:spcPts val="600"/>
              </a:spcBef>
              <a:spcAft>
                <a:spcPct val="0"/>
              </a:spcAft>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9pPr>
          </a:lstStyle>
          <a:p>
            <a:pPr>
              <a:lnSpc>
                <a:spcPct val="100000"/>
              </a:lnSpc>
              <a:spcBef>
                <a:spcPct val="0"/>
              </a:spcBef>
              <a:buClrTx/>
              <a:buSzTx/>
              <a:buFontTx/>
              <a:buNone/>
            </a:pPr>
            <a:r>
              <a:rPr lang="en-US" altLang="da-DK" sz="3200" dirty="0">
                <a:latin typeface="Calibri" panose="020F0502020204030204" pitchFamily="34" charset="0"/>
              </a:rPr>
              <a:t>Support Offerings</a:t>
            </a:r>
          </a:p>
        </p:txBody>
      </p:sp>
      <p:sp>
        <p:nvSpPr>
          <p:cNvPr id="4" name="Slide Number Placeholder 1">
            <a:extLst>
              <a:ext uri="{FF2B5EF4-FFF2-40B4-BE49-F238E27FC236}">
                <a16:creationId xmlns:a16="http://schemas.microsoft.com/office/drawing/2014/main" id="{ED119018-CB2E-4619-81BF-06D8CD251447}"/>
              </a:ext>
            </a:extLst>
          </p:cNvPr>
          <p:cNvSpPr>
            <a:spLocks noGrp="1"/>
          </p:cNvSpPr>
          <p:nvPr>
            <p:ph type="sldNum" sz="quarter" idx="11"/>
          </p:nvPr>
        </p:nvSpPr>
        <p:spPr bwMode="auto">
          <a:xfrm>
            <a:off x="205317" y="6559051"/>
            <a:ext cx="1103529" cy="182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990575" indent="-380990">
              <a:defRPr>
                <a:solidFill>
                  <a:schemeClr val="tx1"/>
                </a:solidFill>
                <a:latin typeface="Calibri" panose="020F0502020204030204" pitchFamily="34" charset="0"/>
                <a:ea typeface="MS PGothic" panose="020B0600070205080204" pitchFamily="34" charset="-128"/>
              </a:defRPr>
            </a:lvl2pPr>
            <a:lvl3pPr marL="1523962" indent="-304792">
              <a:defRPr>
                <a:solidFill>
                  <a:schemeClr val="tx1"/>
                </a:solidFill>
                <a:latin typeface="Calibri" panose="020F0502020204030204" pitchFamily="34" charset="0"/>
                <a:ea typeface="MS PGothic" panose="020B0600070205080204" pitchFamily="34" charset="-128"/>
              </a:defRPr>
            </a:lvl3pPr>
            <a:lvl4pPr marL="2133547" indent="-304792">
              <a:defRPr>
                <a:solidFill>
                  <a:schemeClr val="tx1"/>
                </a:solidFill>
                <a:latin typeface="Calibri" panose="020F0502020204030204" pitchFamily="34" charset="0"/>
                <a:ea typeface="MS PGothic" panose="020B0600070205080204" pitchFamily="34" charset="-128"/>
              </a:defRPr>
            </a:lvl4pPr>
            <a:lvl5pPr marL="2743131" indent="-304792">
              <a:defRPr>
                <a:solidFill>
                  <a:schemeClr val="tx1"/>
                </a:solidFill>
                <a:latin typeface="Calibri" panose="020F0502020204030204" pitchFamily="34" charset="0"/>
                <a:ea typeface="MS PGothic" panose="020B0600070205080204" pitchFamily="34" charset="-128"/>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da-DK" dirty="0">
                <a:solidFill>
                  <a:srgbClr val="7F7F7F"/>
                </a:solidFill>
                <a:latin typeface="Verdana" panose="020B0604030504040204" pitchFamily="34" charset="0"/>
              </a:rPr>
              <a:t>Page </a:t>
            </a:r>
            <a:fld id="{3D1E684A-394A-4CB0-B86C-A070F4629BE7}" type="slidenum">
              <a:rPr lang="en-US" altLang="da-DK" smtClean="0">
                <a:solidFill>
                  <a:srgbClr val="7F7F7F"/>
                </a:solidFill>
                <a:latin typeface="Verdana" panose="020B0604030504040204" pitchFamily="34" charset="0"/>
              </a:rPr>
              <a:pPr/>
              <a:t>12</a:t>
            </a:fld>
            <a:endParaRPr lang="en-US" altLang="da-DK" dirty="0">
              <a:solidFill>
                <a:srgbClr val="7F7F7F"/>
              </a:solidFill>
              <a:latin typeface="Verdana" panose="020B0604030504040204" pitchFamily="34" charset="0"/>
            </a:endParaRPr>
          </a:p>
        </p:txBody>
      </p:sp>
    </p:spTree>
    <p:extLst>
      <p:ext uri="{BB962C8B-B14F-4D97-AF65-F5344CB8AC3E}">
        <p14:creationId xmlns:p14="http://schemas.microsoft.com/office/powerpoint/2010/main" val="4017170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447358-F1CA-4D9F-BB1F-2E7028C4A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8636" y="3238907"/>
            <a:ext cx="5002735" cy="3112814"/>
          </a:xfrm>
          <a:prstGeom prst="rect">
            <a:avLst/>
          </a:prstGeom>
        </p:spPr>
      </p:pic>
      <p:cxnSp>
        <p:nvCxnSpPr>
          <p:cNvPr id="27" name="Straight Connector 26">
            <a:extLst>
              <a:ext uri="{FF2B5EF4-FFF2-40B4-BE49-F238E27FC236}">
                <a16:creationId xmlns:a16="http://schemas.microsoft.com/office/drawing/2014/main" id="{FF92B544-7F1D-4F79-A604-588116766A22}"/>
              </a:ext>
            </a:extLst>
          </p:cNvPr>
          <p:cNvCxnSpPr>
            <a:cxnSpLocks/>
          </p:cNvCxnSpPr>
          <p:nvPr/>
        </p:nvCxnSpPr>
        <p:spPr>
          <a:xfrm>
            <a:off x="5878831" y="2293701"/>
            <a:ext cx="0" cy="2396066"/>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sp>
        <p:nvSpPr>
          <p:cNvPr id="35844" name="Slide Number Placeholder 1">
            <a:extLst>
              <a:ext uri="{FF2B5EF4-FFF2-40B4-BE49-F238E27FC236}">
                <a16:creationId xmlns:a16="http://schemas.microsoft.com/office/drawing/2014/main" id="{504AF2E4-CDBD-4FC3-93E8-0845C3A8E4A4}"/>
              </a:ext>
            </a:extLst>
          </p:cNvPr>
          <p:cNvSpPr>
            <a:spLocks noGrp="1"/>
          </p:cNvSpPr>
          <p:nvPr>
            <p:ph type="sldNum" sz="quarter" idx="11"/>
          </p:nvPr>
        </p:nvSpPr>
        <p:spPr bwMode="auto">
          <a:xfrm>
            <a:off x="205318" y="6415618"/>
            <a:ext cx="1067670" cy="2687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990575" indent="-380990">
              <a:defRPr>
                <a:solidFill>
                  <a:schemeClr val="tx1"/>
                </a:solidFill>
                <a:latin typeface="Calibri" panose="020F0502020204030204" pitchFamily="34" charset="0"/>
                <a:ea typeface="MS PGothic" panose="020B0600070205080204" pitchFamily="34" charset="-128"/>
              </a:defRPr>
            </a:lvl2pPr>
            <a:lvl3pPr marL="1523962" indent="-304792">
              <a:defRPr>
                <a:solidFill>
                  <a:schemeClr val="tx1"/>
                </a:solidFill>
                <a:latin typeface="Calibri" panose="020F0502020204030204" pitchFamily="34" charset="0"/>
                <a:ea typeface="MS PGothic" panose="020B0600070205080204" pitchFamily="34" charset="-128"/>
              </a:defRPr>
            </a:lvl3pPr>
            <a:lvl4pPr marL="2133547" indent="-304792">
              <a:defRPr>
                <a:solidFill>
                  <a:schemeClr val="tx1"/>
                </a:solidFill>
                <a:latin typeface="Calibri" panose="020F0502020204030204" pitchFamily="34" charset="0"/>
                <a:ea typeface="MS PGothic" panose="020B0600070205080204" pitchFamily="34" charset="-128"/>
              </a:defRPr>
            </a:lvl4pPr>
            <a:lvl5pPr marL="2743131" indent="-304792">
              <a:defRPr>
                <a:solidFill>
                  <a:schemeClr val="tx1"/>
                </a:solidFill>
                <a:latin typeface="Calibri" panose="020F0502020204030204" pitchFamily="34" charset="0"/>
                <a:ea typeface="MS PGothic" panose="020B0600070205080204" pitchFamily="34" charset="-128"/>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da-DK" dirty="0">
                <a:solidFill>
                  <a:srgbClr val="7F7F7F"/>
                </a:solidFill>
                <a:latin typeface="Verdana" panose="020B0604030504040204" pitchFamily="34" charset="0"/>
              </a:rPr>
              <a:t>Page </a:t>
            </a:r>
            <a:fld id="{CE6DC819-1533-4E81-9024-51A6B695720E}" type="slidenum">
              <a:rPr lang="en-US" altLang="da-DK" smtClean="0">
                <a:solidFill>
                  <a:srgbClr val="7F7F7F"/>
                </a:solidFill>
                <a:latin typeface="Verdana" panose="020B0604030504040204" pitchFamily="34" charset="0"/>
              </a:rPr>
              <a:pPr/>
              <a:t>13</a:t>
            </a:fld>
            <a:endParaRPr lang="en-US" altLang="da-DK" dirty="0">
              <a:solidFill>
                <a:srgbClr val="7F7F7F"/>
              </a:solidFill>
              <a:latin typeface="Verdana" panose="020B0604030504040204" pitchFamily="34" charset="0"/>
            </a:endParaRPr>
          </a:p>
        </p:txBody>
      </p:sp>
      <p:graphicFrame>
        <p:nvGraphicFramePr>
          <p:cNvPr id="3" name="Table 2">
            <a:extLst>
              <a:ext uri="{FF2B5EF4-FFF2-40B4-BE49-F238E27FC236}">
                <a16:creationId xmlns:a16="http://schemas.microsoft.com/office/drawing/2014/main" id="{56100ADA-A860-4BFA-8A05-4AB7C096A858}"/>
              </a:ext>
            </a:extLst>
          </p:cNvPr>
          <p:cNvGraphicFramePr>
            <a:graphicFrameLocks noGrp="1"/>
          </p:cNvGraphicFramePr>
          <p:nvPr>
            <p:extLst>
              <p:ext uri="{D42A27DB-BD31-4B8C-83A1-F6EECF244321}">
                <p14:modId xmlns:p14="http://schemas.microsoft.com/office/powerpoint/2010/main" val="1030506835"/>
              </p:ext>
            </p:extLst>
          </p:nvPr>
        </p:nvGraphicFramePr>
        <p:xfrm>
          <a:off x="1137498" y="2420701"/>
          <a:ext cx="1926167" cy="4263666"/>
        </p:xfrm>
        <a:graphic>
          <a:graphicData uri="http://schemas.openxmlformats.org/drawingml/2006/table">
            <a:tbl>
              <a:tblPr firstRow="1" bandRow="1">
                <a:tableStyleId>{5940675A-B579-460E-94D1-54222C63F5DA}</a:tableStyleId>
              </a:tblPr>
              <a:tblGrid>
                <a:gridCol w="1926167">
                  <a:extLst>
                    <a:ext uri="{9D8B030D-6E8A-4147-A177-3AD203B41FA5}">
                      <a16:colId xmlns:a16="http://schemas.microsoft.com/office/drawing/2014/main" val="20000"/>
                    </a:ext>
                  </a:extLst>
                </a:gridCol>
              </a:tblGrid>
              <a:tr h="596033">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ltLang="da-DK" sz="1600" b="0" dirty="0">
                          <a:solidFill>
                            <a:srgbClr val="000000"/>
                          </a:solidFill>
                          <a:latin typeface="Calibri" panose="020F0502020204030204" pitchFamily="34" charset="0"/>
                        </a:rPr>
                        <a:t>LUGBULK</a:t>
                      </a:r>
                    </a:p>
                  </a:txBody>
                  <a:tcPr marL="121959" marR="121959" marT="60969" marB="60969">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6033">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ltLang="da-DK" sz="1600" b="0" dirty="0">
                          <a:solidFill>
                            <a:srgbClr val="000000"/>
                          </a:solidFill>
                          <a:latin typeface="Calibri" panose="020F0502020204030204" pitchFamily="34" charset="0"/>
                        </a:rPr>
                        <a:t>Annual Support</a:t>
                      </a:r>
                    </a:p>
                  </a:txBody>
                  <a:tcPr marL="121959" marR="121959" marT="60969" marB="60969">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87468">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ltLang="da-DK" sz="1600" b="0" dirty="0">
                          <a:solidFill>
                            <a:srgbClr val="000000"/>
                          </a:solidFill>
                          <a:latin typeface="Calibri" panose="020F0502020204030204" pitchFamily="34" charset="0"/>
                        </a:rPr>
                        <a:t>Event Support</a:t>
                      </a:r>
                    </a:p>
                  </a:txBody>
                  <a:tcPr marL="121959" marR="121959" marT="60969" marB="60969">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6033">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ltLang="da-DK" sz="1600" b="0" dirty="0">
                          <a:solidFill>
                            <a:srgbClr val="000000"/>
                          </a:solidFill>
                          <a:latin typeface="Calibri" panose="020F0502020204030204" pitchFamily="34" charset="0"/>
                        </a:rPr>
                        <a:t>Project Support</a:t>
                      </a:r>
                    </a:p>
                  </a:txBody>
                  <a:tcPr marL="121959" marR="121959" marT="60969" marB="60969">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96033">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en-US" altLang="da-DK" sz="1600" b="0" dirty="0">
                        <a:solidFill>
                          <a:srgbClr val="000000"/>
                        </a:solidFill>
                        <a:latin typeface="Calibri" panose="020F0502020204030204" pitchFamily="34" charset="0"/>
                      </a:endParaRPr>
                    </a:p>
                  </a:txBody>
                  <a:tcPr marL="121959" marR="121959" marT="60969" marB="60969">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96033">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en-US" altLang="da-DK" sz="1600" b="0" dirty="0">
                        <a:solidFill>
                          <a:srgbClr val="000000"/>
                        </a:solidFill>
                        <a:latin typeface="Calibri" panose="020F0502020204030204" pitchFamily="34" charset="0"/>
                      </a:endParaRPr>
                    </a:p>
                  </a:txBody>
                  <a:tcPr marL="121959" marR="121959" marT="60969" marB="60969">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96033">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en-US" altLang="da-DK" sz="1600" b="0" dirty="0">
                        <a:solidFill>
                          <a:srgbClr val="000000"/>
                        </a:solidFill>
                        <a:latin typeface="Calibri" panose="020F0502020204030204" pitchFamily="34" charset="0"/>
                      </a:endParaRPr>
                    </a:p>
                  </a:txBody>
                  <a:tcPr marL="121959" marR="121959" marT="60969" marB="60969">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pic>
        <p:nvPicPr>
          <p:cNvPr id="35853" name="Picture 12" descr="LEGO_Brick_2x4_dark_blue_100pct_sRGB 2015.png">
            <a:extLst>
              <a:ext uri="{FF2B5EF4-FFF2-40B4-BE49-F238E27FC236}">
                <a16:creationId xmlns:a16="http://schemas.microsoft.com/office/drawing/2014/main" id="{7CC15104-7095-4138-A127-ADB1B97ECC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5698" y="1470317"/>
            <a:ext cx="2482849" cy="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3C8AE06-437C-4D28-8D2B-4D42C923BD21}"/>
              </a:ext>
            </a:extLst>
          </p:cNvPr>
          <p:cNvSpPr txBox="1"/>
          <p:nvPr/>
        </p:nvSpPr>
        <p:spPr bwMode="auto">
          <a:xfrm>
            <a:off x="3709248" y="1635417"/>
            <a:ext cx="1528233" cy="605422"/>
          </a:xfrm>
          <a:prstGeom prst="rect">
            <a:avLst/>
          </a:prstGeom>
          <a:noFill/>
        </p:spPr>
        <p:txBody>
          <a:bodyPr wrap="square">
            <a:spAutoFit/>
          </a:bodyPr>
          <a:lstStyle/>
          <a:p>
            <a:pPr algn="ctr" defTabSz="914377">
              <a:defRPr/>
            </a:pPr>
            <a:r>
              <a:rPr lang="en-US" sz="1467" dirty="0">
                <a:solidFill>
                  <a:schemeClr val="bg1"/>
                </a:solidFill>
                <a:latin typeface="Calibri" panose="020F0502020204030204"/>
              </a:rPr>
              <a:t>Tier 1 </a:t>
            </a:r>
            <a:br>
              <a:rPr lang="en-US" sz="1600" dirty="0">
                <a:solidFill>
                  <a:schemeClr val="bg1"/>
                </a:solidFill>
                <a:latin typeface="Calibri" panose="020F0502020204030204"/>
              </a:rPr>
            </a:br>
            <a:r>
              <a:rPr lang="en-US" sz="1867" b="1" dirty="0">
                <a:solidFill>
                  <a:schemeClr val="bg1"/>
                </a:solidFill>
                <a:latin typeface="Calibri" panose="020F0502020204030204"/>
              </a:rPr>
              <a:t>Stable</a:t>
            </a:r>
            <a:endParaRPr lang="en-US" sz="1600" b="1" dirty="0">
              <a:solidFill>
                <a:schemeClr val="bg1"/>
              </a:solidFill>
              <a:latin typeface="Calibri" panose="020F0502020204030204"/>
            </a:endParaRPr>
          </a:p>
        </p:txBody>
      </p:sp>
      <p:pic>
        <p:nvPicPr>
          <p:cNvPr id="35855" name="Picture 16" descr="LEGO_Brick_2x4_dark_green_100pct_sRGB 2015.png">
            <a:extLst>
              <a:ext uri="{FF2B5EF4-FFF2-40B4-BE49-F238E27FC236}">
                <a16:creationId xmlns:a16="http://schemas.microsoft.com/office/drawing/2014/main" id="{835B2135-6CF5-4913-9AEF-13CB6AB02A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5831" y="1470317"/>
            <a:ext cx="2480733" cy="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3DCBAAB5-8ADB-4966-AA36-CF9ACDCDC8E8}"/>
              </a:ext>
            </a:extLst>
          </p:cNvPr>
          <p:cNvSpPr txBox="1"/>
          <p:nvPr/>
        </p:nvSpPr>
        <p:spPr bwMode="auto">
          <a:xfrm>
            <a:off x="6486314" y="1643884"/>
            <a:ext cx="1528233" cy="605422"/>
          </a:xfrm>
          <a:prstGeom prst="rect">
            <a:avLst/>
          </a:prstGeom>
          <a:noFill/>
        </p:spPr>
        <p:txBody>
          <a:bodyPr wrap="square">
            <a:spAutoFit/>
          </a:bodyPr>
          <a:lstStyle/>
          <a:p>
            <a:pPr algn="ctr" defTabSz="914377">
              <a:defRPr/>
            </a:pPr>
            <a:r>
              <a:rPr lang="en-US" sz="1467" dirty="0">
                <a:solidFill>
                  <a:schemeClr val="bg1"/>
                </a:solidFill>
                <a:latin typeface="Calibri" panose="020F0502020204030204"/>
              </a:rPr>
              <a:t>Tier 2</a:t>
            </a:r>
            <a:br>
              <a:rPr lang="en-US" sz="1867" dirty="0">
                <a:solidFill>
                  <a:schemeClr val="bg1"/>
                </a:solidFill>
                <a:latin typeface="Calibri" panose="020F0502020204030204"/>
              </a:rPr>
            </a:br>
            <a:r>
              <a:rPr lang="en-US" sz="1867" b="1" dirty="0">
                <a:solidFill>
                  <a:schemeClr val="bg1"/>
                </a:solidFill>
                <a:latin typeface="Calibri" panose="020F0502020204030204"/>
              </a:rPr>
              <a:t>Lead</a:t>
            </a:r>
          </a:p>
        </p:txBody>
      </p:sp>
      <p:sp>
        <p:nvSpPr>
          <p:cNvPr id="11" name="Right Arrow 6">
            <a:extLst>
              <a:ext uri="{FF2B5EF4-FFF2-40B4-BE49-F238E27FC236}">
                <a16:creationId xmlns:a16="http://schemas.microsoft.com/office/drawing/2014/main" id="{3FBB944C-53FF-4A59-BE14-633BF321C3A0}"/>
              </a:ext>
            </a:extLst>
          </p:cNvPr>
          <p:cNvSpPr/>
          <p:nvPr/>
        </p:nvSpPr>
        <p:spPr>
          <a:xfrm>
            <a:off x="3245697" y="2975268"/>
            <a:ext cx="5240867" cy="442383"/>
          </a:xfrm>
          <a:prstGeom prst="rightArrow">
            <a:avLst>
              <a:gd name="adj1" fmla="val 50000"/>
              <a:gd name="adj2" fmla="val 175925"/>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solidFill>
                <a:schemeClr val="tx1"/>
              </a:solidFill>
              <a:latin typeface="Calibri" panose="020F0502020204030204" pitchFamily="34" charset="0"/>
            </a:endParaRPr>
          </a:p>
        </p:txBody>
      </p:sp>
      <p:sp>
        <p:nvSpPr>
          <p:cNvPr id="12" name="Right Arrow 6">
            <a:extLst>
              <a:ext uri="{FF2B5EF4-FFF2-40B4-BE49-F238E27FC236}">
                <a16:creationId xmlns:a16="http://schemas.microsoft.com/office/drawing/2014/main" id="{444ED82F-1754-4CE2-B196-01B9F8CE34AE}"/>
              </a:ext>
            </a:extLst>
          </p:cNvPr>
          <p:cNvSpPr/>
          <p:nvPr/>
        </p:nvSpPr>
        <p:spPr>
          <a:xfrm>
            <a:off x="3245697" y="3612383"/>
            <a:ext cx="5240867" cy="442384"/>
          </a:xfrm>
          <a:prstGeom prst="rightArrow">
            <a:avLst>
              <a:gd name="adj1" fmla="val 50000"/>
              <a:gd name="adj2" fmla="val 175925"/>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solidFill>
                <a:schemeClr val="tx1"/>
              </a:solidFill>
              <a:latin typeface="Calibri" panose="020F0502020204030204" pitchFamily="34" charset="0"/>
            </a:endParaRPr>
          </a:p>
        </p:txBody>
      </p:sp>
      <p:sp>
        <p:nvSpPr>
          <p:cNvPr id="13" name="Right Arrow 6">
            <a:extLst>
              <a:ext uri="{FF2B5EF4-FFF2-40B4-BE49-F238E27FC236}">
                <a16:creationId xmlns:a16="http://schemas.microsoft.com/office/drawing/2014/main" id="{CE861F1C-203A-4387-BDAD-BEA151536DF7}"/>
              </a:ext>
            </a:extLst>
          </p:cNvPr>
          <p:cNvSpPr/>
          <p:nvPr/>
        </p:nvSpPr>
        <p:spPr>
          <a:xfrm>
            <a:off x="3245697" y="4247383"/>
            <a:ext cx="5266269" cy="442384"/>
          </a:xfrm>
          <a:prstGeom prst="rightArrow">
            <a:avLst>
              <a:gd name="adj1" fmla="val 50000"/>
              <a:gd name="adj2" fmla="val 175925"/>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solidFill>
                <a:schemeClr val="tx1"/>
              </a:solidFill>
              <a:latin typeface="Calibri" panose="020F0502020204030204" pitchFamily="34" charset="0"/>
            </a:endParaRPr>
          </a:p>
        </p:txBody>
      </p:sp>
      <p:sp>
        <p:nvSpPr>
          <p:cNvPr id="16" name="Right Arrow 6">
            <a:extLst>
              <a:ext uri="{FF2B5EF4-FFF2-40B4-BE49-F238E27FC236}">
                <a16:creationId xmlns:a16="http://schemas.microsoft.com/office/drawing/2014/main" id="{0CB57DF2-1715-4F5A-9F7E-FB7EF54FC9E3}"/>
              </a:ext>
            </a:extLst>
          </p:cNvPr>
          <p:cNvSpPr/>
          <p:nvPr/>
        </p:nvSpPr>
        <p:spPr>
          <a:xfrm>
            <a:off x="3245697" y="2340268"/>
            <a:ext cx="5240867" cy="442383"/>
          </a:xfrm>
          <a:prstGeom prst="rightArrow">
            <a:avLst>
              <a:gd name="adj1" fmla="val 50000"/>
              <a:gd name="adj2" fmla="val 175925"/>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solidFill>
                <a:schemeClr val="tx1"/>
              </a:solidFill>
              <a:latin typeface="Calibri" panose="020F0502020204030204" pitchFamily="34" charset="0"/>
            </a:endParaRPr>
          </a:p>
        </p:txBody>
      </p:sp>
      <p:sp>
        <p:nvSpPr>
          <p:cNvPr id="35865" name="Title 4">
            <a:extLst>
              <a:ext uri="{FF2B5EF4-FFF2-40B4-BE49-F238E27FC236}">
                <a16:creationId xmlns:a16="http://schemas.microsoft.com/office/drawing/2014/main" id="{575C3C64-C543-46D1-93D3-428BB2167DA1}"/>
              </a:ext>
            </a:extLst>
          </p:cNvPr>
          <p:cNvSpPr txBox="1">
            <a:spLocks/>
          </p:cNvSpPr>
          <p:nvPr/>
        </p:nvSpPr>
        <p:spPr bwMode="auto">
          <a:xfrm>
            <a:off x="372534" y="249767"/>
            <a:ext cx="10081684" cy="60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ts val="600"/>
              </a:spcBef>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58775" indent="-179388">
              <a:lnSpc>
                <a:spcPct val="110000"/>
              </a:lnSpc>
              <a:spcBef>
                <a:spcPts val="600"/>
              </a:spcBef>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2pPr>
            <a:lvl3pPr marL="539750" indent="-179388">
              <a:lnSpc>
                <a:spcPct val="110000"/>
              </a:lnSpc>
              <a:spcBef>
                <a:spcPts val="600"/>
              </a:spcBef>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3pPr>
            <a:lvl4pPr marL="719138" indent="-179388">
              <a:lnSpc>
                <a:spcPct val="110000"/>
              </a:lnSpc>
              <a:spcBef>
                <a:spcPts val="600"/>
              </a:spcBef>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4pPr>
            <a:lvl5pPr marL="898525" indent="-179388">
              <a:lnSpc>
                <a:spcPct val="110000"/>
              </a:lnSpc>
              <a:spcBef>
                <a:spcPts val="600"/>
              </a:spcBef>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5pPr>
            <a:lvl6pPr marL="1355725" indent="-179388" defTabSz="457200" eaLnBrk="0" fontAlgn="base" hangingPunct="0">
              <a:lnSpc>
                <a:spcPct val="110000"/>
              </a:lnSpc>
              <a:spcBef>
                <a:spcPts val="600"/>
              </a:spcBef>
              <a:spcAft>
                <a:spcPct val="0"/>
              </a:spcAft>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6pPr>
            <a:lvl7pPr marL="1812925" indent="-179388" defTabSz="457200" eaLnBrk="0" fontAlgn="base" hangingPunct="0">
              <a:lnSpc>
                <a:spcPct val="110000"/>
              </a:lnSpc>
              <a:spcBef>
                <a:spcPts val="600"/>
              </a:spcBef>
              <a:spcAft>
                <a:spcPct val="0"/>
              </a:spcAft>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7pPr>
            <a:lvl8pPr marL="2270125" indent="-179388" defTabSz="457200" eaLnBrk="0" fontAlgn="base" hangingPunct="0">
              <a:lnSpc>
                <a:spcPct val="110000"/>
              </a:lnSpc>
              <a:spcBef>
                <a:spcPts val="600"/>
              </a:spcBef>
              <a:spcAft>
                <a:spcPct val="0"/>
              </a:spcAft>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8pPr>
            <a:lvl9pPr marL="2727325" indent="-179388" defTabSz="457200" eaLnBrk="0" fontAlgn="base" hangingPunct="0">
              <a:lnSpc>
                <a:spcPct val="110000"/>
              </a:lnSpc>
              <a:spcBef>
                <a:spcPts val="600"/>
              </a:spcBef>
              <a:spcAft>
                <a:spcPct val="0"/>
              </a:spcAft>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9pPr>
          </a:lstStyle>
          <a:p>
            <a:pPr>
              <a:lnSpc>
                <a:spcPct val="100000"/>
              </a:lnSpc>
              <a:spcBef>
                <a:spcPct val="0"/>
              </a:spcBef>
              <a:buClrTx/>
              <a:buSzTx/>
              <a:buFontTx/>
              <a:buNone/>
            </a:pPr>
            <a:r>
              <a:rPr lang="en-US" altLang="da-DK" sz="3200" dirty="0">
                <a:latin typeface="Calibri" panose="020F0502020204030204" pitchFamily="34" charset="0"/>
              </a:rPr>
              <a:t>Brick support offerings overview</a:t>
            </a:r>
          </a:p>
        </p:txBody>
      </p:sp>
      <p:sp>
        <p:nvSpPr>
          <p:cNvPr id="6" name="TextBox 5">
            <a:extLst>
              <a:ext uri="{FF2B5EF4-FFF2-40B4-BE49-F238E27FC236}">
                <a16:creationId xmlns:a16="http://schemas.microsoft.com/office/drawing/2014/main" id="{83B70313-A309-4FB1-A68C-F2ACFD85841C}"/>
              </a:ext>
            </a:extLst>
          </p:cNvPr>
          <p:cNvSpPr txBox="1"/>
          <p:nvPr/>
        </p:nvSpPr>
        <p:spPr>
          <a:xfrm>
            <a:off x="3172522" y="5417535"/>
            <a:ext cx="3563924" cy="369332"/>
          </a:xfrm>
          <a:prstGeom prst="rect">
            <a:avLst/>
          </a:prstGeom>
          <a:noFill/>
        </p:spPr>
        <p:txBody>
          <a:bodyPr wrap="square" rtlCol="0">
            <a:spAutoFit/>
          </a:bodyPr>
          <a:lstStyle/>
          <a:p>
            <a:r>
              <a:rPr lang="da-DK" dirty="0"/>
              <a:t>! All support is </a:t>
            </a:r>
            <a:r>
              <a:rPr lang="da-DK" dirty="0" err="1"/>
              <a:t>subject</a:t>
            </a:r>
            <a:r>
              <a:rPr lang="da-DK" dirty="0"/>
              <a:t> to </a:t>
            </a:r>
            <a:r>
              <a:rPr lang="da-DK" dirty="0" err="1"/>
              <a:t>availability</a:t>
            </a:r>
            <a:endParaRPr lang="en-US" dirty="0"/>
          </a:p>
        </p:txBody>
      </p:sp>
    </p:spTree>
    <p:extLst>
      <p:ext uri="{BB962C8B-B14F-4D97-AF65-F5344CB8AC3E}">
        <p14:creationId xmlns:p14="http://schemas.microsoft.com/office/powerpoint/2010/main" val="505518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D6D865-ED1F-4655-802A-779E09352848}"/>
              </a:ext>
            </a:extLst>
          </p:cNvPr>
          <p:cNvSpPr/>
          <p:nvPr/>
        </p:nvSpPr>
        <p:spPr>
          <a:xfrm>
            <a:off x="599555" y="2247860"/>
            <a:ext cx="5333166" cy="4270032"/>
          </a:xfrm>
          <a:prstGeom prst="rect">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Annual Support Package containing 1 LEGO Set Box (assortment of LEGO sets), 1 Activity Box and 2 Play Brick Boxes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The opportunity to apply for up to 2 events via the Event Support Program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Press Releases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LUGBULK participation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ltLang="zh-CN" dirty="0">
                <a:solidFill>
                  <a:prstClr val="black"/>
                </a:solidFill>
                <a:latin typeface="Calibri" panose="020F0502020204030204"/>
                <a:ea typeface="等线" panose="02010600030101010101" pitchFamily="2" charset="-122"/>
              </a:rPr>
              <a:t>P</a:t>
            </a:r>
            <a:r>
              <a:rPr lang="en-US" altLang="zh-CN" dirty="0" err="1">
                <a:solidFill>
                  <a:prstClr val="black"/>
                </a:solidFill>
                <a:latin typeface="Calibri" panose="020F0502020204030204"/>
                <a:ea typeface="等线" panose="02010600030101010101" pitchFamily="2" charset="-122"/>
              </a:rPr>
              <a:t>roject</a:t>
            </a:r>
            <a:r>
              <a:rPr lang="en-US" altLang="zh-CN" dirty="0">
                <a:solidFill>
                  <a:prstClr val="black"/>
                </a:solidFill>
                <a:latin typeface="Calibri" panose="020F0502020204030204"/>
                <a:ea typeface="等线" panose="02010600030101010101" pitchFamily="2" charset="-122"/>
              </a:rPr>
              <a:t> Support</a:t>
            </a:r>
            <a:endPar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3" name="Rectangle 2">
            <a:extLst>
              <a:ext uri="{FF2B5EF4-FFF2-40B4-BE49-F238E27FC236}">
                <a16:creationId xmlns:a16="http://schemas.microsoft.com/office/drawing/2014/main" id="{3F7CB153-C295-4A57-A0CE-4CEC15A9CFDA}"/>
              </a:ext>
            </a:extLst>
          </p:cNvPr>
          <p:cNvSpPr/>
          <p:nvPr/>
        </p:nvSpPr>
        <p:spPr>
          <a:xfrm>
            <a:off x="6496265" y="2247859"/>
            <a:ext cx="5162341" cy="4270033"/>
          </a:xfrm>
          <a:prstGeom prst="rect">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rtlCol="0" anchor="t"/>
          <a:lstStyle/>
          <a:p>
            <a:pPr marL="285750" lvl="0" indent="-285750">
              <a:buFont typeface="Arial" panose="020B0604020202020204" pitchFamily="34" charset="0"/>
              <a:buChar char="•"/>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Annual Support Package containing 2 LEGO Set </a:t>
            </a:r>
            <a:r>
              <a:rPr lang="en-US" altLang="zh-CN" dirty="0">
                <a:solidFill>
                  <a:prstClr val="black"/>
                </a:solidFill>
              </a:rPr>
              <a:t>Boxes (assortment of LEGO sets), </a:t>
            </a: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2 Activity Box and 4 Play Brick Boxes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The opportunity to apply for up to 5 events via the Event Support Program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Press Releases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LUGBULK participation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Project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Invitations to participate in TLG internal workshops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Invitations to participate in TLG marketing activities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pic>
        <p:nvPicPr>
          <p:cNvPr id="12" name="Picture 8" descr="LEGO_Brick_2x4_black_100pct_sRGB 2015.png">
            <a:extLst>
              <a:ext uri="{FF2B5EF4-FFF2-40B4-BE49-F238E27FC236}">
                <a16:creationId xmlns:a16="http://schemas.microsoft.com/office/drawing/2014/main" id="{5B56371C-F145-475A-A43D-4CD39F4A81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0437" y="165632"/>
            <a:ext cx="2482851" cy="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8D44E01D-6E26-4EC7-9932-D651E77E623B}"/>
              </a:ext>
            </a:extLst>
          </p:cNvPr>
          <p:cNvSpPr txBox="1"/>
          <p:nvPr/>
        </p:nvSpPr>
        <p:spPr bwMode="auto">
          <a:xfrm>
            <a:off x="610436" y="391001"/>
            <a:ext cx="2482852" cy="523220"/>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RLUG</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8A8D36EC-8138-40B5-911D-56DDF7E1487B}"/>
              </a:ext>
            </a:extLst>
          </p:cNvPr>
          <p:cNvSpPr txBox="1"/>
          <p:nvPr/>
        </p:nvSpPr>
        <p:spPr>
          <a:xfrm>
            <a:off x="6496265" y="391001"/>
            <a:ext cx="516234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Tier 2</a:t>
            </a: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5" name="Rectangle 4">
            <a:extLst>
              <a:ext uri="{FF2B5EF4-FFF2-40B4-BE49-F238E27FC236}">
                <a16:creationId xmlns:a16="http://schemas.microsoft.com/office/drawing/2014/main" id="{C14E4ADD-BC07-4651-A0D7-78F0DD38950A}"/>
              </a:ext>
            </a:extLst>
          </p:cNvPr>
          <p:cNvSpPr/>
          <p:nvPr/>
        </p:nvSpPr>
        <p:spPr>
          <a:xfrm>
            <a:off x="3426757" y="177224"/>
            <a:ext cx="7440948" cy="923330"/>
          </a:xfrm>
          <a:prstGeom prst="rect">
            <a:avLst/>
          </a:prstGeom>
        </p:spPr>
        <p:txBody>
          <a:bodyPr wrap="square">
            <a:spAutoFit/>
          </a:bodyPr>
          <a:lstStyle/>
          <a:p>
            <a:pPr lvl="0">
              <a:defRPr/>
            </a:pPr>
            <a:r>
              <a:rPr lang="en-US" dirty="0">
                <a:solidFill>
                  <a:prstClr val="black"/>
                </a:solidFill>
              </a:rPr>
              <a:t>In order to provide you with a clear understanding of the brick support offerings through out the year for a Recognized LEGO User Group please see below tiered descriptions</a:t>
            </a:r>
          </a:p>
        </p:txBody>
      </p:sp>
      <p:sp>
        <p:nvSpPr>
          <p:cNvPr id="14" name="Rectangle 13">
            <a:extLst>
              <a:ext uri="{FF2B5EF4-FFF2-40B4-BE49-F238E27FC236}">
                <a16:creationId xmlns:a16="http://schemas.microsoft.com/office/drawing/2014/main" id="{4E60ADFB-35ED-4796-81C3-1F2747BFCB51}"/>
              </a:ext>
            </a:extLst>
          </p:cNvPr>
          <p:cNvSpPr/>
          <p:nvPr/>
        </p:nvSpPr>
        <p:spPr>
          <a:xfrm>
            <a:off x="3768767" y="6066396"/>
            <a:ext cx="5025570" cy="369332"/>
          </a:xfrm>
          <a:prstGeom prst="rect">
            <a:avLst/>
          </a:prstGeom>
        </p:spPr>
        <p:txBody>
          <a:bodyPr wrap="square">
            <a:spAutoFit/>
          </a:bodyPr>
          <a:lstStyle/>
          <a:p>
            <a:pPr lvl="0">
              <a:defRPr/>
            </a:pPr>
            <a:r>
              <a:rPr lang="da-DK" dirty="0">
                <a:solidFill>
                  <a:srgbClr val="FF0000"/>
                </a:solidFill>
              </a:rPr>
              <a:t>S</a:t>
            </a:r>
            <a:r>
              <a:rPr lang="en-US" dirty="0" err="1">
                <a:solidFill>
                  <a:srgbClr val="FF0000"/>
                </a:solidFill>
              </a:rPr>
              <a:t>upport</a:t>
            </a:r>
            <a:r>
              <a:rPr lang="en-US" dirty="0">
                <a:solidFill>
                  <a:srgbClr val="FF0000"/>
                </a:solidFill>
              </a:rPr>
              <a:t> program details are available on the LAN</a:t>
            </a:r>
          </a:p>
        </p:txBody>
      </p:sp>
      <p:pic>
        <p:nvPicPr>
          <p:cNvPr id="18" name="Picture 12" descr="LEGO_Brick_2x4_dark_blue_100pct_sRGB 2015.png">
            <a:extLst>
              <a:ext uri="{FF2B5EF4-FFF2-40B4-BE49-F238E27FC236}">
                <a16:creationId xmlns:a16="http://schemas.microsoft.com/office/drawing/2014/main" id="{217EEA83-FCA9-4B47-AEAA-8EB0A6CF7B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2861" y="1242798"/>
            <a:ext cx="5333165" cy="81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E630945F-E2B0-44D4-AE88-73845CAA5C22}"/>
              </a:ext>
            </a:extLst>
          </p:cNvPr>
          <p:cNvSpPr txBox="1"/>
          <p:nvPr/>
        </p:nvSpPr>
        <p:spPr>
          <a:xfrm>
            <a:off x="522551" y="1471069"/>
            <a:ext cx="533316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Tier 1</a:t>
            </a: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20" name="Picture 16" descr="LEGO_Brick_2x4_dark_green_100pct_sRGB 2015.png">
            <a:extLst>
              <a:ext uri="{FF2B5EF4-FFF2-40B4-BE49-F238E27FC236}">
                <a16:creationId xmlns:a16="http://schemas.microsoft.com/office/drawing/2014/main" id="{7CB17891-F504-4256-9403-F3E67D187B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96265" y="1242354"/>
            <a:ext cx="5162341" cy="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02FB2F3A-93AD-46CE-B4D2-8DE27EF83082}"/>
              </a:ext>
            </a:extLst>
          </p:cNvPr>
          <p:cNvSpPr txBox="1"/>
          <p:nvPr/>
        </p:nvSpPr>
        <p:spPr>
          <a:xfrm>
            <a:off x="6410852" y="1490242"/>
            <a:ext cx="533316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Tier 2</a:t>
            </a: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00470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D6D865-ED1F-4655-802A-779E09352848}"/>
              </a:ext>
            </a:extLst>
          </p:cNvPr>
          <p:cNvSpPr/>
          <p:nvPr/>
        </p:nvSpPr>
        <p:spPr>
          <a:xfrm>
            <a:off x="610436" y="2204316"/>
            <a:ext cx="5325590" cy="4270032"/>
          </a:xfrm>
          <a:prstGeom prst="rect">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The opportunity to apply for up to 2 events via the Event Support Program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The opportunity to request up to 3 online activities and/or reviews to be supported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Press Releases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LUGBULK participation</a:t>
            </a:r>
          </a:p>
          <a:p>
            <a:pPr marL="285750" indent="-285750">
              <a:buFont typeface="Arial" panose="020B0604020202020204" pitchFamily="34" charset="0"/>
              <a:buChar char="•"/>
              <a:defRPr/>
            </a:pPr>
            <a:r>
              <a:rPr lang="en-US" altLang="zh-CN" dirty="0">
                <a:solidFill>
                  <a:prstClr val="black"/>
                </a:solidFill>
              </a:rPr>
              <a:t>Project Support</a:t>
            </a:r>
          </a:p>
          <a:p>
            <a:pPr marR="0" lvl="0" algn="l" defTabSz="914400" rtl="0" eaLnBrk="1" fontAlgn="auto" latinLnBrk="0" hangingPunct="1">
              <a:lnSpc>
                <a:spcPct val="100000"/>
              </a:lnSpc>
              <a:spcBef>
                <a:spcPts val="0"/>
              </a:spcBef>
              <a:spcAft>
                <a:spcPts val="0"/>
              </a:spcAft>
              <a:buClrTx/>
              <a:buSzTx/>
              <a:tabLst/>
              <a:defRPr/>
            </a:pPr>
            <a:endPar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3" name="Rectangle 2">
            <a:extLst>
              <a:ext uri="{FF2B5EF4-FFF2-40B4-BE49-F238E27FC236}">
                <a16:creationId xmlns:a16="http://schemas.microsoft.com/office/drawing/2014/main" id="{3F7CB153-C295-4A57-A0CE-4CEC15A9CFDA}"/>
              </a:ext>
            </a:extLst>
          </p:cNvPr>
          <p:cNvSpPr/>
          <p:nvPr/>
        </p:nvSpPr>
        <p:spPr>
          <a:xfrm>
            <a:off x="6494498" y="2150311"/>
            <a:ext cx="5164108" cy="4270033"/>
          </a:xfrm>
          <a:prstGeom prst="rect">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The opportunity to apply for up to 5 events via the Event Support Program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The opportunity to request up to 4 online activities.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The opportunity to request up to 6 reviews to be supported.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Press Releases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LUGBULK participation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Project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Fan Media Day/ Meet </a:t>
            </a:r>
            <a:r>
              <a:rPr kumimoji="0" lang="en-US" altLang="zh-CN" sz="1800" b="0" i="0" u="none" strike="noStrike" kern="1200" cap="none" spc="0" normalizeH="0" baseline="0" noProof="0" dirty="0" err="1">
                <a:ln>
                  <a:noFill/>
                </a:ln>
                <a:solidFill>
                  <a:prstClr val="black"/>
                </a:solidFill>
                <a:effectLst/>
                <a:uLnTx/>
                <a:uFillTx/>
                <a:latin typeface="Calibri" panose="020F0502020204030204"/>
                <a:ea typeface="等线" panose="02010600030101010101" pitchFamily="2" charset="-122"/>
                <a:cs typeface="+mn-cs"/>
              </a:rPr>
              <a:t>n’greet</a:t>
            </a: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invitation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Invitations to participate in TLG internal workshops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Invitations to participate in TLG marketing activities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pic>
        <p:nvPicPr>
          <p:cNvPr id="12" name="Picture 8" descr="LEGO_Brick_2x4_black_100pct_sRGB 2015.png">
            <a:extLst>
              <a:ext uri="{FF2B5EF4-FFF2-40B4-BE49-F238E27FC236}">
                <a16:creationId xmlns:a16="http://schemas.microsoft.com/office/drawing/2014/main" id="{5B56371C-F145-475A-A43D-4CD39F4A81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552" y="165632"/>
            <a:ext cx="2482851" cy="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8D44E01D-6E26-4EC7-9932-D651E77E623B}"/>
              </a:ext>
            </a:extLst>
          </p:cNvPr>
          <p:cNvSpPr txBox="1"/>
          <p:nvPr/>
        </p:nvSpPr>
        <p:spPr bwMode="auto">
          <a:xfrm>
            <a:off x="599551" y="382100"/>
            <a:ext cx="2482852" cy="523220"/>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RLFM</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982FE93C-C830-469C-927C-25D42531964F}"/>
              </a:ext>
            </a:extLst>
          </p:cNvPr>
          <p:cNvSpPr txBox="1"/>
          <p:nvPr/>
        </p:nvSpPr>
        <p:spPr>
          <a:xfrm>
            <a:off x="610436" y="1426771"/>
            <a:ext cx="51698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Tier 1</a:t>
            </a: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8E299A01-AF31-4284-B596-227914FF2EB4}"/>
              </a:ext>
            </a:extLst>
          </p:cNvPr>
          <p:cNvSpPr/>
          <p:nvPr/>
        </p:nvSpPr>
        <p:spPr>
          <a:xfrm>
            <a:off x="3415872" y="177224"/>
            <a:ext cx="7440948" cy="923330"/>
          </a:xfrm>
          <a:prstGeom prst="rect">
            <a:avLst/>
          </a:prstGeom>
        </p:spPr>
        <p:txBody>
          <a:bodyPr wrap="square">
            <a:spAutoFit/>
          </a:bodyPr>
          <a:lstStyle/>
          <a:p>
            <a:pPr lvl="0">
              <a:defRPr/>
            </a:pPr>
            <a:r>
              <a:rPr lang="en-US" dirty="0">
                <a:solidFill>
                  <a:prstClr val="black"/>
                </a:solidFill>
              </a:rPr>
              <a:t>In order to provide you with a clear understanding of the support offerings through out the year for a Recognized LEGO Fan Media please see below tiered descriptions</a:t>
            </a:r>
          </a:p>
        </p:txBody>
      </p:sp>
      <p:sp>
        <p:nvSpPr>
          <p:cNvPr id="19" name="Rectangle 18">
            <a:extLst>
              <a:ext uri="{FF2B5EF4-FFF2-40B4-BE49-F238E27FC236}">
                <a16:creationId xmlns:a16="http://schemas.microsoft.com/office/drawing/2014/main" id="{68B287C3-79A9-40E8-86C8-7B16BF90F4C6}"/>
              </a:ext>
            </a:extLst>
          </p:cNvPr>
          <p:cNvSpPr/>
          <p:nvPr/>
        </p:nvSpPr>
        <p:spPr>
          <a:xfrm>
            <a:off x="3714338" y="5977551"/>
            <a:ext cx="5025570" cy="369332"/>
          </a:xfrm>
          <a:prstGeom prst="rect">
            <a:avLst/>
          </a:prstGeom>
        </p:spPr>
        <p:txBody>
          <a:bodyPr wrap="square">
            <a:spAutoFit/>
          </a:bodyPr>
          <a:lstStyle/>
          <a:p>
            <a:pPr lvl="0">
              <a:defRPr/>
            </a:pPr>
            <a:r>
              <a:rPr lang="da-DK" dirty="0">
                <a:solidFill>
                  <a:srgbClr val="FF0000"/>
                </a:solidFill>
              </a:rPr>
              <a:t>S</a:t>
            </a:r>
            <a:r>
              <a:rPr lang="en-US" dirty="0" err="1">
                <a:solidFill>
                  <a:srgbClr val="FF0000"/>
                </a:solidFill>
              </a:rPr>
              <a:t>upport</a:t>
            </a:r>
            <a:r>
              <a:rPr lang="en-US" dirty="0">
                <a:solidFill>
                  <a:srgbClr val="FF0000"/>
                </a:solidFill>
              </a:rPr>
              <a:t> program details are available on the LAN</a:t>
            </a:r>
          </a:p>
        </p:txBody>
      </p:sp>
      <p:pic>
        <p:nvPicPr>
          <p:cNvPr id="18" name="Picture 12" descr="LEGO_Brick_2x4_dark_blue_100pct_sRGB 2015.png">
            <a:extLst>
              <a:ext uri="{FF2B5EF4-FFF2-40B4-BE49-F238E27FC236}">
                <a16:creationId xmlns:a16="http://schemas.microsoft.com/office/drawing/2014/main" id="{AF182DB5-97DD-4A5B-BD21-1DEF3DD89D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2861" y="1242798"/>
            <a:ext cx="5333165" cy="81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844945F2-A57F-4349-B162-134137EFD595}"/>
              </a:ext>
            </a:extLst>
          </p:cNvPr>
          <p:cNvSpPr txBox="1"/>
          <p:nvPr/>
        </p:nvSpPr>
        <p:spPr>
          <a:xfrm>
            <a:off x="522551" y="1471069"/>
            <a:ext cx="533316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Tier 1</a:t>
            </a: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22" name="Picture 16" descr="LEGO_Brick_2x4_dark_green_100pct_sRGB 2015.png">
            <a:extLst>
              <a:ext uri="{FF2B5EF4-FFF2-40B4-BE49-F238E27FC236}">
                <a16:creationId xmlns:a16="http://schemas.microsoft.com/office/drawing/2014/main" id="{96BE6ED5-6F4D-45E9-8BC8-BEFEB7272E0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96265" y="1242354"/>
            <a:ext cx="5162341" cy="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26B8824E-6F53-45ED-AF3C-DC4C218BE833}"/>
              </a:ext>
            </a:extLst>
          </p:cNvPr>
          <p:cNvSpPr txBox="1"/>
          <p:nvPr/>
        </p:nvSpPr>
        <p:spPr>
          <a:xfrm>
            <a:off x="6410852" y="1490242"/>
            <a:ext cx="533316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Tier 2</a:t>
            </a: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078044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D6D865-ED1F-4655-802A-779E09352848}"/>
              </a:ext>
            </a:extLst>
          </p:cNvPr>
          <p:cNvSpPr/>
          <p:nvPr/>
        </p:nvSpPr>
        <p:spPr>
          <a:xfrm>
            <a:off x="610441" y="2247860"/>
            <a:ext cx="5158991" cy="4270032"/>
          </a:xfrm>
          <a:prstGeom prst="rect">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Annual Support Package containing 1 LEGO Set Box</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The opportunity to apply for up to 2 events via the Event Support Program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The opportunity to request up to 3 online activities and/or reviews to be supported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Press Releases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LUGBULK participation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3" name="Rectangle 2">
            <a:extLst>
              <a:ext uri="{FF2B5EF4-FFF2-40B4-BE49-F238E27FC236}">
                <a16:creationId xmlns:a16="http://schemas.microsoft.com/office/drawing/2014/main" id="{3F7CB153-C295-4A57-A0CE-4CEC15A9CFDA}"/>
              </a:ext>
            </a:extLst>
          </p:cNvPr>
          <p:cNvSpPr/>
          <p:nvPr/>
        </p:nvSpPr>
        <p:spPr>
          <a:xfrm>
            <a:off x="6400800" y="2247859"/>
            <a:ext cx="5236037" cy="4270033"/>
          </a:xfrm>
          <a:prstGeom prst="rect">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Annual Support Package containing 2 LEGO Set Box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The opportunity to apply for up to 5 events via the Event Support Program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The opportunity to request up to 6 online activities and/or reviews to be supported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Press Releases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LUGBULK participation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Project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Invitations to participate in TLG internal workshops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Invitations to participate in TLG marketing activities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pic>
        <p:nvPicPr>
          <p:cNvPr id="12" name="Picture 8" descr="LEGO_Brick_2x4_black_100pct_sRGB 2015.png">
            <a:extLst>
              <a:ext uri="{FF2B5EF4-FFF2-40B4-BE49-F238E27FC236}">
                <a16:creationId xmlns:a16="http://schemas.microsoft.com/office/drawing/2014/main" id="{5B56371C-F145-475A-A43D-4CD39F4A81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0437" y="174561"/>
            <a:ext cx="2482851" cy="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8D44E01D-6E26-4EC7-9932-D651E77E623B}"/>
              </a:ext>
            </a:extLst>
          </p:cNvPr>
          <p:cNvSpPr txBox="1"/>
          <p:nvPr/>
        </p:nvSpPr>
        <p:spPr bwMode="auto">
          <a:xfrm>
            <a:off x="610436" y="386002"/>
            <a:ext cx="2482852" cy="523220"/>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RLOC</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97B9A60-D615-4B28-ABE9-0541BF512AA6}"/>
              </a:ext>
            </a:extLst>
          </p:cNvPr>
          <p:cNvSpPr/>
          <p:nvPr/>
        </p:nvSpPr>
        <p:spPr>
          <a:xfrm>
            <a:off x="3426757" y="186153"/>
            <a:ext cx="7440948" cy="923330"/>
          </a:xfrm>
          <a:prstGeom prst="rect">
            <a:avLst/>
          </a:prstGeom>
        </p:spPr>
        <p:txBody>
          <a:bodyPr wrap="square">
            <a:spAutoFit/>
          </a:bodyPr>
          <a:lstStyle/>
          <a:p>
            <a:pPr lvl="0">
              <a:defRPr/>
            </a:pPr>
            <a:r>
              <a:rPr lang="en-US" dirty="0">
                <a:solidFill>
                  <a:prstClr val="black"/>
                </a:solidFill>
              </a:rPr>
              <a:t>In order to provide you with a clear understanding of the support offerings through out the year for a Recognized LEGO Online Community please see below tiered descriptions</a:t>
            </a:r>
          </a:p>
        </p:txBody>
      </p:sp>
      <p:sp>
        <p:nvSpPr>
          <p:cNvPr id="15" name="Rectangle 14">
            <a:extLst>
              <a:ext uri="{FF2B5EF4-FFF2-40B4-BE49-F238E27FC236}">
                <a16:creationId xmlns:a16="http://schemas.microsoft.com/office/drawing/2014/main" id="{CA7DC72B-2D6F-46E6-979F-C52055073BB5}"/>
              </a:ext>
            </a:extLst>
          </p:cNvPr>
          <p:cNvSpPr/>
          <p:nvPr/>
        </p:nvSpPr>
        <p:spPr>
          <a:xfrm>
            <a:off x="3714338" y="5859567"/>
            <a:ext cx="5025570" cy="369332"/>
          </a:xfrm>
          <a:prstGeom prst="rect">
            <a:avLst/>
          </a:prstGeom>
        </p:spPr>
        <p:txBody>
          <a:bodyPr wrap="square">
            <a:spAutoFit/>
          </a:bodyPr>
          <a:lstStyle/>
          <a:p>
            <a:pPr lvl="0">
              <a:defRPr/>
            </a:pPr>
            <a:r>
              <a:rPr lang="da-DK" dirty="0">
                <a:solidFill>
                  <a:srgbClr val="FF0000"/>
                </a:solidFill>
              </a:rPr>
              <a:t>S</a:t>
            </a:r>
            <a:r>
              <a:rPr lang="en-US" dirty="0" err="1">
                <a:solidFill>
                  <a:srgbClr val="FF0000"/>
                </a:solidFill>
              </a:rPr>
              <a:t>upport</a:t>
            </a:r>
            <a:r>
              <a:rPr lang="en-US" dirty="0">
                <a:solidFill>
                  <a:srgbClr val="FF0000"/>
                </a:solidFill>
              </a:rPr>
              <a:t> program details are available on the LAN</a:t>
            </a:r>
          </a:p>
        </p:txBody>
      </p:sp>
      <p:pic>
        <p:nvPicPr>
          <p:cNvPr id="18" name="Picture 12" descr="LEGO_Brick_2x4_dark_blue_100pct_sRGB 2015.png">
            <a:extLst>
              <a:ext uri="{FF2B5EF4-FFF2-40B4-BE49-F238E27FC236}">
                <a16:creationId xmlns:a16="http://schemas.microsoft.com/office/drawing/2014/main" id="{98A1EB4A-73BC-4D26-A358-52965717E1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2861" y="1242798"/>
            <a:ext cx="5333165" cy="81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4E54DB6C-43B7-491C-B978-0147439426B6}"/>
              </a:ext>
            </a:extLst>
          </p:cNvPr>
          <p:cNvSpPr txBox="1"/>
          <p:nvPr/>
        </p:nvSpPr>
        <p:spPr>
          <a:xfrm>
            <a:off x="522551" y="1471069"/>
            <a:ext cx="533316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Tier 1</a:t>
            </a: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22" name="Picture 16" descr="LEGO_Brick_2x4_dark_green_100pct_sRGB 2015.png">
            <a:extLst>
              <a:ext uri="{FF2B5EF4-FFF2-40B4-BE49-F238E27FC236}">
                <a16:creationId xmlns:a16="http://schemas.microsoft.com/office/drawing/2014/main" id="{D566D985-632F-45C6-A35A-367AA1D372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96265" y="1242354"/>
            <a:ext cx="5162341" cy="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50191212-65B5-4A6C-8CB9-3DAF505F6052}"/>
              </a:ext>
            </a:extLst>
          </p:cNvPr>
          <p:cNvSpPr txBox="1"/>
          <p:nvPr/>
        </p:nvSpPr>
        <p:spPr>
          <a:xfrm>
            <a:off x="6410852" y="1490242"/>
            <a:ext cx="533316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Tier 2</a:t>
            </a: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002539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2088-14C3-4B4F-867E-9E722BAD46F7}"/>
              </a:ext>
            </a:extLst>
          </p:cNvPr>
          <p:cNvSpPr>
            <a:spLocks noGrp="1"/>
          </p:cNvSpPr>
          <p:nvPr>
            <p:ph type="title"/>
          </p:nvPr>
        </p:nvSpPr>
        <p:spPr>
          <a:xfrm>
            <a:off x="414130" y="126587"/>
            <a:ext cx="11097150" cy="761310"/>
          </a:xfrm>
        </p:spPr>
        <p:txBody>
          <a:bodyPr>
            <a:noAutofit/>
          </a:bodyPr>
          <a:lstStyle/>
          <a:p>
            <a:r>
              <a:rPr lang="en-US" sz="3200" dirty="0">
                <a:latin typeface="+mn-lt"/>
              </a:rPr>
              <a:t>Ambassador and community requirements and responsibilities</a:t>
            </a:r>
          </a:p>
        </p:txBody>
      </p:sp>
      <p:sp>
        <p:nvSpPr>
          <p:cNvPr id="3" name="Content Placeholder 2">
            <a:extLst>
              <a:ext uri="{FF2B5EF4-FFF2-40B4-BE49-F238E27FC236}">
                <a16:creationId xmlns:a16="http://schemas.microsoft.com/office/drawing/2014/main" id="{63E1FEE5-51C0-4834-BF95-B1E9CBBAFE18}"/>
              </a:ext>
            </a:extLst>
          </p:cNvPr>
          <p:cNvSpPr>
            <a:spLocks noGrp="1"/>
          </p:cNvSpPr>
          <p:nvPr>
            <p:ph idx="1"/>
          </p:nvPr>
        </p:nvSpPr>
        <p:spPr>
          <a:xfrm>
            <a:off x="757081" y="1305340"/>
            <a:ext cx="10515600" cy="5552660"/>
          </a:xfrm>
        </p:spPr>
        <p:txBody>
          <a:bodyPr>
            <a:normAutofit fontScale="32500" lnSpcReduction="20000"/>
          </a:bodyPr>
          <a:lstStyle/>
          <a:p>
            <a:pPr marL="0" lvl="0" indent="0">
              <a:lnSpc>
                <a:spcPct val="120000"/>
              </a:lnSpc>
              <a:spcBef>
                <a:spcPts val="600"/>
              </a:spcBef>
              <a:buNone/>
            </a:pPr>
            <a:r>
              <a:rPr lang="en-US" sz="5600" dirty="0">
                <a:latin typeface="+mj-lt"/>
              </a:rPr>
              <a:t>An Ambassador of a Recognized community must be 18+ and appointed by the community to represent the community and its members actively on the LAN. The Ambassador does not represent The LEGO Group.</a:t>
            </a:r>
            <a:endParaRPr lang="en-US" sz="5600" u="sng" dirty="0">
              <a:latin typeface="+mj-lt"/>
            </a:endParaRPr>
          </a:p>
          <a:p>
            <a:pPr marL="0" indent="0">
              <a:lnSpc>
                <a:spcPct val="120000"/>
              </a:lnSpc>
              <a:spcBef>
                <a:spcPts val="600"/>
              </a:spcBef>
              <a:buNone/>
            </a:pPr>
            <a:endParaRPr lang="en-US" sz="5600" u="sng" dirty="0">
              <a:latin typeface="+mj-lt"/>
            </a:endParaRPr>
          </a:p>
          <a:p>
            <a:pPr marL="0" indent="0">
              <a:lnSpc>
                <a:spcPct val="120000"/>
              </a:lnSpc>
              <a:spcBef>
                <a:spcPts val="600"/>
              </a:spcBef>
              <a:buNone/>
            </a:pPr>
            <a:r>
              <a:rPr lang="en-US" sz="5600" dirty="0">
                <a:latin typeface="+mj-lt"/>
              </a:rPr>
              <a:t>The Ambassadors primary responsibilities are:</a:t>
            </a:r>
          </a:p>
          <a:p>
            <a:pPr>
              <a:lnSpc>
                <a:spcPct val="120000"/>
              </a:lnSpc>
              <a:spcBef>
                <a:spcPts val="600"/>
              </a:spcBef>
            </a:pPr>
            <a:r>
              <a:rPr lang="en-US" sz="5600" dirty="0">
                <a:latin typeface="+mj-lt"/>
              </a:rPr>
              <a:t>To be the single point of contact between the LEGO Group  and the community he/she represents.</a:t>
            </a:r>
          </a:p>
          <a:p>
            <a:pPr>
              <a:lnSpc>
                <a:spcPct val="120000"/>
              </a:lnSpc>
              <a:spcBef>
                <a:spcPts val="600"/>
              </a:spcBef>
            </a:pPr>
            <a:r>
              <a:rPr lang="en-US" sz="5600" dirty="0">
                <a:latin typeface="+mj-lt"/>
              </a:rPr>
              <a:t>To bring forward relevant topics raised in the community to the LAN in order for everyone to benefit from the experience of the other Ambassadors.</a:t>
            </a:r>
          </a:p>
          <a:p>
            <a:pPr>
              <a:lnSpc>
                <a:spcPct val="120000"/>
              </a:lnSpc>
              <a:spcBef>
                <a:spcPts val="600"/>
              </a:spcBef>
            </a:pPr>
            <a:r>
              <a:rPr lang="en-US" sz="5600" dirty="0">
                <a:latin typeface="+mj-lt"/>
              </a:rPr>
              <a:t>Take information from the LAN to the community members.</a:t>
            </a:r>
          </a:p>
          <a:p>
            <a:pPr>
              <a:lnSpc>
                <a:spcPct val="120000"/>
              </a:lnSpc>
              <a:spcBef>
                <a:spcPts val="600"/>
              </a:spcBef>
            </a:pPr>
            <a:r>
              <a:rPr lang="en-US" sz="5600" dirty="0">
                <a:latin typeface="+mj-lt"/>
              </a:rPr>
              <a:t>To ensure that all formal requirements related to reporting, sign up for support, etc. are met.</a:t>
            </a:r>
          </a:p>
          <a:p>
            <a:pPr>
              <a:lnSpc>
                <a:spcPct val="120000"/>
              </a:lnSpc>
              <a:spcBef>
                <a:spcPts val="600"/>
              </a:spcBef>
            </a:pPr>
            <a:r>
              <a:rPr lang="en-US" sz="5600" dirty="0">
                <a:latin typeface="+mj-lt"/>
              </a:rPr>
              <a:t>To actively engage and participate on the LAN.</a:t>
            </a:r>
          </a:p>
          <a:p>
            <a:pPr>
              <a:lnSpc>
                <a:spcPct val="120000"/>
              </a:lnSpc>
              <a:spcBef>
                <a:spcPts val="600"/>
              </a:spcBef>
            </a:pPr>
            <a:r>
              <a:rPr lang="en-US" sz="5600" dirty="0">
                <a:latin typeface="+mj-lt"/>
              </a:rPr>
              <a:t>To distribute and/or participate in surveys that are generated by the LEGO Group.</a:t>
            </a:r>
          </a:p>
          <a:p>
            <a:pPr>
              <a:lnSpc>
                <a:spcPct val="120000"/>
              </a:lnSpc>
              <a:spcBef>
                <a:spcPts val="600"/>
              </a:spcBef>
            </a:pPr>
            <a:r>
              <a:rPr lang="en-US" sz="5600" dirty="0">
                <a:latin typeface="+mj-lt"/>
              </a:rPr>
              <a:t>To keep the LAN team updated on any changes to the community, be it address changes, change in Ambassador, structure, inability to meet requirements or other relevant information.</a:t>
            </a:r>
          </a:p>
          <a:p>
            <a:pPr marL="0" indent="0">
              <a:lnSpc>
                <a:spcPct val="120000"/>
              </a:lnSpc>
              <a:spcBef>
                <a:spcPts val="600"/>
              </a:spcBef>
              <a:buNone/>
            </a:pPr>
            <a:endParaRPr lang="en-US" sz="5600" u="sng" dirty="0">
              <a:latin typeface="+mj-lt"/>
            </a:endParaRPr>
          </a:p>
          <a:p>
            <a:pPr marL="0" indent="0">
              <a:lnSpc>
                <a:spcPct val="120000"/>
              </a:lnSpc>
              <a:spcBef>
                <a:spcPts val="600"/>
              </a:spcBef>
              <a:buNone/>
            </a:pPr>
            <a:endParaRPr lang="en-US" sz="5600" u="sng" dirty="0">
              <a:latin typeface="+mj-lt"/>
            </a:endParaRPr>
          </a:p>
          <a:p>
            <a:pPr marL="0" indent="0">
              <a:buNone/>
            </a:pPr>
            <a:endParaRPr lang="en-US" sz="5600" dirty="0">
              <a:latin typeface="+mj-lt"/>
            </a:endParaRPr>
          </a:p>
          <a:p>
            <a:endParaRPr lang="en-US" dirty="0">
              <a:latin typeface="+mj-lt"/>
            </a:endParaRPr>
          </a:p>
        </p:txBody>
      </p:sp>
      <p:sp>
        <p:nvSpPr>
          <p:cNvPr id="4" name="Slide Number Placeholder 1">
            <a:extLst>
              <a:ext uri="{FF2B5EF4-FFF2-40B4-BE49-F238E27FC236}">
                <a16:creationId xmlns:a16="http://schemas.microsoft.com/office/drawing/2014/main" id="{97E4BD76-9FE8-4C4A-A7FA-E7B28FEA3AF8}"/>
              </a:ext>
            </a:extLst>
          </p:cNvPr>
          <p:cNvSpPr txBox="1">
            <a:spLocks/>
          </p:cNvSpPr>
          <p:nvPr/>
        </p:nvSpPr>
        <p:spPr bwMode="auto">
          <a:xfrm>
            <a:off x="205317" y="6415619"/>
            <a:ext cx="1103529" cy="182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1" latinLnBrk="0" hangingPunct="1">
              <a:defRPr sz="1200" kern="1200">
                <a:solidFill>
                  <a:schemeClr val="tx1"/>
                </a:solidFill>
                <a:latin typeface="Calibri" panose="020F0502020204030204" pitchFamily="34" charset="0"/>
                <a:ea typeface="MS PGothic" panose="020B0600070205080204" pitchFamily="34" charset="-128"/>
                <a:cs typeface="+mn-cs"/>
              </a:defRPr>
            </a:lvl1pPr>
            <a:lvl2pPr marL="990575" indent="-380990" algn="l" defTabSz="914400" rtl="0" eaLnBrk="1" latinLnBrk="0" hangingPunct="1">
              <a:defRPr sz="1800" kern="1200">
                <a:solidFill>
                  <a:schemeClr val="tx1"/>
                </a:solidFill>
                <a:latin typeface="Calibri" panose="020F0502020204030204" pitchFamily="34" charset="0"/>
                <a:ea typeface="MS PGothic" panose="020B0600070205080204" pitchFamily="34" charset="-128"/>
                <a:cs typeface="+mn-cs"/>
              </a:defRPr>
            </a:lvl2pPr>
            <a:lvl3pPr marL="1523962" indent="-304792" algn="l" defTabSz="914400" rtl="0" eaLnBrk="1" latinLnBrk="0" hangingPunct="1">
              <a:defRPr sz="1800" kern="1200">
                <a:solidFill>
                  <a:schemeClr val="tx1"/>
                </a:solidFill>
                <a:latin typeface="Calibri" panose="020F0502020204030204" pitchFamily="34" charset="0"/>
                <a:ea typeface="MS PGothic" panose="020B0600070205080204" pitchFamily="34" charset="-128"/>
                <a:cs typeface="+mn-cs"/>
              </a:defRPr>
            </a:lvl3pPr>
            <a:lvl4pPr marL="2133547" indent="-304792" algn="l" defTabSz="914400" rtl="0" eaLnBrk="1" latinLnBrk="0" hangingPunct="1">
              <a:defRPr sz="1800" kern="1200">
                <a:solidFill>
                  <a:schemeClr val="tx1"/>
                </a:solidFill>
                <a:latin typeface="Calibri" panose="020F0502020204030204" pitchFamily="34" charset="0"/>
                <a:ea typeface="MS PGothic" panose="020B0600070205080204" pitchFamily="34" charset="-128"/>
                <a:cs typeface="+mn-cs"/>
              </a:defRPr>
            </a:lvl4pPr>
            <a:lvl5pPr marL="2743131" indent="-304792" algn="l" defTabSz="914400" rtl="0" eaLnBrk="1" latinLnBrk="0" hangingPunct="1">
              <a:defRPr sz="1800" kern="1200">
                <a:solidFill>
                  <a:schemeClr val="tx1"/>
                </a:solidFill>
                <a:latin typeface="Calibri" panose="020F0502020204030204" pitchFamily="34" charset="0"/>
                <a:ea typeface="MS PGothic" panose="020B0600070205080204" pitchFamily="34" charset="-128"/>
                <a:cs typeface="+mn-cs"/>
              </a:defRPr>
            </a:lvl5pPr>
            <a:lvl6pPr marL="3352716" indent="-304792" algn="l" defTabSz="609585" rtl="0" eaLnBrk="0" fontAlgn="base" latinLnBrk="0" hangingPunct="0">
              <a:spcBef>
                <a:spcPct val="0"/>
              </a:spcBef>
              <a:spcAft>
                <a:spcPct val="0"/>
              </a:spcAft>
              <a:defRPr sz="1800" kern="1200">
                <a:solidFill>
                  <a:schemeClr val="tx1"/>
                </a:solidFill>
                <a:latin typeface="Calibri" panose="020F0502020204030204" pitchFamily="34" charset="0"/>
                <a:ea typeface="MS PGothic" panose="020B0600070205080204" pitchFamily="34" charset="-128"/>
                <a:cs typeface="+mn-cs"/>
              </a:defRPr>
            </a:lvl6pPr>
            <a:lvl7pPr marL="3962301" indent="-304792" algn="l" defTabSz="609585" rtl="0" eaLnBrk="0" fontAlgn="base" latinLnBrk="0" hangingPunct="0">
              <a:spcBef>
                <a:spcPct val="0"/>
              </a:spcBef>
              <a:spcAft>
                <a:spcPct val="0"/>
              </a:spcAft>
              <a:defRPr sz="1800" kern="1200">
                <a:solidFill>
                  <a:schemeClr val="tx1"/>
                </a:solidFill>
                <a:latin typeface="Calibri" panose="020F0502020204030204" pitchFamily="34" charset="0"/>
                <a:ea typeface="MS PGothic" panose="020B0600070205080204" pitchFamily="34" charset="-128"/>
                <a:cs typeface="+mn-cs"/>
              </a:defRPr>
            </a:lvl7pPr>
            <a:lvl8pPr marL="4571886" indent="-304792" algn="l" defTabSz="609585" rtl="0" eaLnBrk="0" fontAlgn="base" latinLnBrk="0" hangingPunct="0">
              <a:spcBef>
                <a:spcPct val="0"/>
              </a:spcBef>
              <a:spcAft>
                <a:spcPct val="0"/>
              </a:spcAft>
              <a:defRPr sz="1800" kern="1200">
                <a:solidFill>
                  <a:schemeClr val="tx1"/>
                </a:solidFill>
                <a:latin typeface="Calibri" panose="020F0502020204030204" pitchFamily="34" charset="0"/>
                <a:ea typeface="MS PGothic" panose="020B0600070205080204" pitchFamily="34" charset="-128"/>
                <a:cs typeface="+mn-cs"/>
              </a:defRPr>
            </a:lvl8pPr>
            <a:lvl9pPr marL="5181470" indent="-304792" algn="l" defTabSz="609585" rtl="0" eaLnBrk="0" fontAlgn="base" latinLnBrk="0" hangingPunct="0">
              <a:spcBef>
                <a:spcPct val="0"/>
              </a:spcBef>
              <a:spcAft>
                <a:spcPct val="0"/>
              </a:spcAft>
              <a:defRPr sz="1800" kern="1200">
                <a:solidFill>
                  <a:schemeClr val="tx1"/>
                </a:solidFill>
                <a:latin typeface="Calibri" panose="020F0502020204030204" pitchFamily="34" charset="0"/>
                <a:ea typeface="MS PGothic" panose="020B0600070205080204" pitchFamily="34" charset="-128"/>
                <a:cs typeface="+mn-cs"/>
              </a:defRPr>
            </a:lvl9pPr>
          </a:lstStyle>
          <a:p>
            <a:r>
              <a:rPr lang="en-US" altLang="da-DK">
                <a:solidFill>
                  <a:srgbClr val="7F7F7F"/>
                </a:solidFill>
                <a:latin typeface="Verdana" panose="020B0604030504040204" pitchFamily="34" charset="0"/>
              </a:rPr>
              <a:t>Page </a:t>
            </a:r>
            <a:fld id="{3D1E684A-394A-4CB0-B86C-A070F4629BE7}" type="slidenum">
              <a:rPr lang="en-US" altLang="da-DK" smtClean="0">
                <a:solidFill>
                  <a:srgbClr val="7F7F7F"/>
                </a:solidFill>
                <a:latin typeface="Verdana" panose="020B0604030504040204" pitchFamily="34" charset="0"/>
              </a:rPr>
              <a:pPr/>
              <a:t>17</a:t>
            </a:fld>
            <a:endParaRPr lang="en-US" altLang="da-DK" dirty="0">
              <a:solidFill>
                <a:srgbClr val="7F7F7F"/>
              </a:solidFill>
              <a:latin typeface="Verdana" panose="020B0604030504040204" pitchFamily="34" charset="0"/>
            </a:endParaRPr>
          </a:p>
        </p:txBody>
      </p:sp>
      <p:pic>
        <p:nvPicPr>
          <p:cNvPr id="5" name="Picture 4">
            <a:extLst>
              <a:ext uri="{FF2B5EF4-FFF2-40B4-BE49-F238E27FC236}">
                <a16:creationId xmlns:a16="http://schemas.microsoft.com/office/drawing/2014/main" id="{3244362C-EFAC-47D1-8FD2-0F76E473E1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1437" y="365125"/>
            <a:ext cx="518885" cy="518885"/>
          </a:xfrm>
          <a:prstGeom prst="rect">
            <a:avLst/>
          </a:prstGeom>
        </p:spPr>
      </p:pic>
    </p:spTree>
    <p:extLst>
      <p:ext uri="{BB962C8B-B14F-4D97-AF65-F5344CB8AC3E}">
        <p14:creationId xmlns:p14="http://schemas.microsoft.com/office/powerpoint/2010/main" val="3142348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BD1E01-91CE-4F12-88BB-1044A906EA75}"/>
              </a:ext>
            </a:extLst>
          </p:cNvPr>
          <p:cNvSpPr>
            <a:spLocks noGrp="1"/>
          </p:cNvSpPr>
          <p:nvPr>
            <p:ph idx="1"/>
          </p:nvPr>
        </p:nvSpPr>
        <p:spPr>
          <a:xfrm>
            <a:off x="361122" y="883835"/>
            <a:ext cx="11539330" cy="6601700"/>
          </a:xfrm>
        </p:spPr>
        <p:txBody>
          <a:bodyPr>
            <a:normAutofit/>
          </a:bodyPr>
          <a:lstStyle/>
          <a:p>
            <a:r>
              <a:rPr lang="en-US" sz="1800" dirty="0">
                <a:solidFill>
                  <a:prstClr val="black"/>
                </a:solidFill>
                <a:latin typeface="+mj-lt"/>
              </a:rPr>
              <a:t>To maintain recognized state, the RLUG/RLFM/RLOC must meet the following requirements:</a:t>
            </a:r>
          </a:p>
          <a:p>
            <a:pPr lvl="1"/>
            <a:r>
              <a:rPr lang="en-US" sz="1600" dirty="0">
                <a:solidFill>
                  <a:prstClr val="black"/>
                </a:solidFill>
                <a:latin typeface="+mj-lt"/>
              </a:rPr>
              <a:t>The Ambassador must fulfil her/his role and responsibilities as outlined in this document</a:t>
            </a:r>
          </a:p>
          <a:p>
            <a:pPr lvl="1"/>
            <a:r>
              <a:rPr lang="en-US" sz="1600" dirty="0">
                <a:solidFill>
                  <a:prstClr val="black"/>
                </a:solidFill>
                <a:latin typeface="+mj-lt"/>
              </a:rPr>
              <a:t>Activity reports must be submitted in time</a:t>
            </a:r>
          </a:p>
          <a:p>
            <a:pPr lvl="1"/>
            <a:r>
              <a:rPr lang="en-US" sz="1600" dirty="0">
                <a:solidFill>
                  <a:prstClr val="black"/>
                </a:solidFill>
                <a:latin typeface="+mj-lt"/>
              </a:rPr>
              <a:t>Comply with </a:t>
            </a:r>
            <a:r>
              <a:rPr lang="en-US" sz="1600" u="sng" dirty="0">
                <a:solidFill>
                  <a:prstClr val="black"/>
                </a:solidFill>
                <a:latin typeface="+mj-lt"/>
                <a:hlinkClick r:id="rId2"/>
              </a:rPr>
              <a:t>TLG Fair Play policy</a:t>
            </a:r>
            <a:r>
              <a:rPr lang="en-US" sz="1600" dirty="0">
                <a:solidFill>
                  <a:prstClr val="black"/>
                </a:solidFill>
                <a:latin typeface="+mj-lt"/>
              </a:rPr>
              <a:t> and </a:t>
            </a:r>
            <a:r>
              <a:rPr lang="en-US" sz="1600" u="sng" dirty="0">
                <a:solidFill>
                  <a:prstClr val="black"/>
                </a:solidFill>
                <a:latin typeface="+mj-lt"/>
                <a:hlinkClick r:id="rId3"/>
              </a:rPr>
              <a:t>TLG Brand Values</a:t>
            </a:r>
            <a:endParaRPr lang="en-US" sz="1600" dirty="0">
              <a:solidFill>
                <a:prstClr val="black"/>
              </a:solidFill>
              <a:latin typeface="+mj-lt"/>
            </a:endParaRPr>
          </a:p>
          <a:p>
            <a:pPr lvl="1"/>
            <a:r>
              <a:rPr lang="en-US" sz="1600" dirty="0">
                <a:solidFill>
                  <a:prstClr val="black"/>
                </a:solidFill>
                <a:latin typeface="+mj-lt"/>
              </a:rPr>
              <a:t>Comply with the </a:t>
            </a:r>
            <a:r>
              <a:rPr lang="en-US" sz="1600" u="sng" dirty="0">
                <a:solidFill>
                  <a:prstClr val="black"/>
                </a:solidFill>
                <a:latin typeface="+mj-lt"/>
                <a:hlinkClick r:id="rId4"/>
              </a:rPr>
              <a:t>Novelty confidentiality policy</a:t>
            </a:r>
            <a:endParaRPr lang="en-US" sz="1600" dirty="0">
              <a:solidFill>
                <a:prstClr val="black"/>
              </a:solidFill>
              <a:latin typeface="+mj-lt"/>
            </a:endParaRPr>
          </a:p>
          <a:p>
            <a:pPr lvl="1"/>
            <a:r>
              <a:rPr lang="en-US" sz="1600" dirty="0">
                <a:solidFill>
                  <a:prstClr val="black"/>
                </a:solidFill>
                <a:latin typeface="+mj-lt"/>
              </a:rPr>
              <a:t>Comply with the </a:t>
            </a:r>
            <a:r>
              <a:rPr lang="en-US" sz="1600" u="sng" dirty="0">
                <a:solidFill>
                  <a:prstClr val="black"/>
                </a:solidFill>
                <a:latin typeface="+mj-lt"/>
                <a:hlinkClick r:id="rId5"/>
              </a:rPr>
              <a:t>IP Guidelines</a:t>
            </a:r>
            <a:endParaRPr lang="en-US" sz="1600" u="sng" dirty="0">
              <a:solidFill>
                <a:prstClr val="black"/>
              </a:solidFill>
              <a:latin typeface="+mj-lt"/>
            </a:endParaRPr>
          </a:p>
          <a:p>
            <a:pPr lvl="1"/>
            <a:r>
              <a:rPr lang="en-US" sz="1600" dirty="0">
                <a:solidFill>
                  <a:prstClr val="black"/>
                </a:solidFill>
                <a:latin typeface="+mj-lt"/>
              </a:rPr>
              <a:t>Engage the AFOL Community and The LEGO Group in a positive and respectful manner</a:t>
            </a:r>
          </a:p>
          <a:p>
            <a:pPr lvl="1"/>
            <a:r>
              <a:rPr lang="en-US" sz="1600" dirty="0">
                <a:solidFill>
                  <a:prstClr val="black"/>
                </a:solidFill>
                <a:latin typeface="+mj-lt"/>
              </a:rPr>
              <a:t>Plan and drive activities of value to and impact on the AFOL Community</a:t>
            </a:r>
          </a:p>
          <a:p>
            <a:r>
              <a:rPr lang="en-US" sz="1800" dirty="0">
                <a:solidFill>
                  <a:prstClr val="black"/>
                </a:solidFill>
                <a:latin typeface="+mj-lt"/>
              </a:rPr>
              <a:t>To ensure an optimal relationship and interaction between the Ambassadors and the LEGO Group, each Ambassador is expected to act in a constructive and respectful manner and be in all actions and activities a role model for other Ambassadors as well as members.</a:t>
            </a:r>
          </a:p>
          <a:p>
            <a:r>
              <a:rPr lang="en-US" sz="1800" dirty="0">
                <a:solidFill>
                  <a:prstClr val="black"/>
                </a:solidFill>
                <a:latin typeface="+mj-lt"/>
              </a:rPr>
              <a:t>It is considered a breach of agreement if responsibilities cannot be met or an unacceptable behavior is demonstrated by the Ambassador or the RLUG/RLFM/RLOC and the LEGO Group will review the status of the Ambassador, or the RLUG/RLFM/RLOC</a:t>
            </a:r>
          </a:p>
          <a:p>
            <a:r>
              <a:rPr lang="en-US" sz="1800" dirty="0">
                <a:solidFill>
                  <a:prstClr val="black"/>
                </a:solidFill>
                <a:latin typeface="+mj-lt"/>
              </a:rPr>
              <a:t>Failure to meet the above requirements to maintain recognized state or behavior may result in loss of recognition, support and participation in the LAN.</a:t>
            </a:r>
          </a:p>
          <a:p>
            <a:r>
              <a:rPr lang="en-US" sz="1800" dirty="0">
                <a:solidFill>
                  <a:prstClr val="black"/>
                </a:solidFill>
                <a:latin typeface="+mj-lt"/>
              </a:rPr>
              <a:t>The exclusion may lead to the RLUG/RLFM/RLOC being asked to elect a new Ambassador to represent them but it may also lead to the RLUG/RLFM/RLOC being excluded as well.</a:t>
            </a:r>
          </a:p>
          <a:p>
            <a:r>
              <a:rPr lang="en-US" sz="1800" dirty="0">
                <a:solidFill>
                  <a:prstClr val="black"/>
                </a:solidFill>
                <a:latin typeface="+mj-lt"/>
              </a:rPr>
              <a:t>Exclusion can happen with no prior warning.</a:t>
            </a:r>
            <a:endParaRPr lang="en-US" sz="3200" dirty="0">
              <a:solidFill>
                <a:prstClr val="black"/>
              </a:solidFill>
            </a:endParaRPr>
          </a:p>
        </p:txBody>
      </p:sp>
      <p:sp>
        <p:nvSpPr>
          <p:cNvPr id="4" name="Title 1">
            <a:extLst>
              <a:ext uri="{FF2B5EF4-FFF2-40B4-BE49-F238E27FC236}">
                <a16:creationId xmlns:a16="http://schemas.microsoft.com/office/drawing/2014/main" id="{DCB5263E-460F-4942-BDE4-0A3E1E5A3EF3}"/>
              </a:ext>
            </a:extLst>
          </p:cNvPr>
          <p:cNvSpPr>
            <a:spLocks noGrp="1"/>
          </p:cNvSpPr>
          <p:nvPr>
            <p:ph type="title"/>
          </p:nvPr>
        </p:nvSpPr>
        <p:spPr>
          <a:xfrm>
            <a:off x="414130" y="126587"/>
            <a:ext cx="10515600" cy="761310"/>
          </a:xfrm>
        </p:spPr>
        <p:txBody>
          <a:bodyPr>
            <a:normAutofit/>
          </a:bodyPr>
          <a:lstStyle/>
          <a:p>
            <a:r>
              <a:rPr lang="en-US" sz="3200" dirty="0">
                <a:latin typeface="+mn-lt"/>
              </a:rPr>
              <a:t>Roles and Responsibilities</a:t>
            </a:r>
          </a:p>
        </p:txBody>
      </p:sp>
    </p:spTree>
    <p:extLst>
      <p:ext uri="{BB962C8B-B14F-4D97-AF65-F5344CB8AC3E}">
        <p14:creationId xmlns:p14="http://schemas.microsoft.com/office/powerpoint/2010/main" val="2601761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C5BA3D-E362-4786-ACD7-C2B2D0A15D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1437" y="365125"/>
            <a:ext cx="518885" cy="518885"/>
          </a:xfrm>
          <a:prstGeom prst="rect">
            <a:avLst/>
          </a:prstGeom>
        </p:spPr>
      </p:pic>
      <p:sp>
        <p:nvSpPr>
          <p:cNvPr id="5" name="TextBox 4">
            <a:extLst>
              <a:ext uri="{FF2B5EF4-FFF2-40B4-BE49-F238E27FC236}">
                <a16:creationId xmlns:a16="http://schemas.microsoft.com/office/drawing/2014/main" id="{0CE2F162-CAE2-40DE-837C-BC0D5399921D}"/>
              </a:ext>
            </a:extLst>
          </p:cNvPr>
          <p:cNvSpPr txBox="1"/>
          <p:nvPr/>
        </p:nvSpPr>
        <p:spPr>
          <a:xfrm>
            <a:off x="789942" y="986766"/>
            <a:ext cx="10730937" cy="3970318"/>
          </a:xfrm>
          <a:prstGeom prst="rect">
            <a:avLst/>
          </a:prstGeom>
          <a:noFill/>
        </p:spPr>
        <p:txBody>
          <a:bodyPr wrap="square" rtlCol="0">
            <a:spAutoFit/>
          </a:bodyPr>
          <a:lstStyle/>
          <a:p>
            <a:r>
              <a:rPr lang="en-US" dirty="0">
                <a:latin typeface="+mj-lt"/>
              </a:rPr>
              <a:t>Dear Ambassadors,</a:t>
            </a:r>
          </a:p>
          <a:p>
            <a:endParaRPr lang="en-US" dirty="0">
              <a:latin typeface="+mj-lt"/>
            </a:endParaRPr>
          </a:p>
          <a:p>
            <a:r>
              <a:rPr lang="en-US" dirty="0">
                <a:latin typeface="+mj-lt"/>
              </a:rPr>
              <a:t>Since 2008, the LEGO Community Team has systematically engaged with the amazing TFOLs and AFOLs globally. Over these years the Fan Community has grown, not only in size, but in its ability to inspire and develop builders of all ages. This has in part been accomplished by implementing and sharing new ideas and view points, as well as presenting incredible MOCs. The LEGO Group truly values this shared passion for our brand and work done in order to support our mission globally. The endless creativity in the Fan Community has taken the LEGO Brick and the LEGO System of Play to the max, thus challenging the LEGO Group to be at its best at all times!</a:t>
            </a:r>
          </a:p>
          <a:p>
            <a:endParaRPr lang="en-US" dirty="0">
              <a:latin typeface="+mj-lt"/>
            </a:endParaRPr>
          </a:p>
          <a:p>
            <a:r>
              <a:rPr lang="en-US" i="1" dirty="0">
                <a:latin typeface="+mj-lt"/>
              </a:rPr>
              <a:t>A new Recognition program! </a:t>
            </a:r>
            <a:r>
              <a:rPr lang="en-US" dirty="0">
                <a:latin typeface="+mj-lt"/>
              </a:rPr>
              <a:t>In order to continually provide the most valuable support to you, the Fan Community, we have designed a new Recognition program. This program has been adjusted to fit both the growth of the Fan Community as well as the different levels of ambition and desire in the Fan Community by applying a tiered approach. This tiered approach will allow LCE to better engage and support the individual needs of each community, in other words put the most effort where it has the biggest impact on the community.</a:t>
            </a:r>
          </a:p>
        </p:txBody>
      </p:sp>
      <p:pic>
        <p:nvPicPr>
          <p:cNvPr id="7" name="Picture 6">
            <a:extLst>
              <a:ext uri="{FF2B5EF4-FFF2-40B4-BE49-F238E27FC236}">
                <a16:creationId xmlns:a16="http://schemas.microsoft.com/office/drawing/2014/main" id="{C3089573-232B-417D-A6B4-32E7C51A7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0065" y="5138594"/>
            <a:ext cx="4519215" cy="1530788"/>
          </a:xfrm>
          <a:prstGeom prst="rect">
            <a:avLst/>
          </a:prstGeom>
        </p:spPr>
      </p:pic>
      <p:sp>
        <p:nvSpPr>
          <p:cNvPr id="8" name="Title 1">
            <a:extLst>
              <a:ext uri="{FF2B5EF4-FFF2-40B4-BE49-F238E27FC236}">
                <a16:creationId xmlns:a16="http://schemas.microsoft.com/office/drawing/2014/main" id="{EEDC7E16-223D-4F48-B201-E0BFD9DD28FA}"/>
              </a:ext>
            </a:extLst>
          </p:cNvPr>
          <p:cNvSpPr txBox="1">
            <a:spLocks/>
          </p:cNvSpPr>
          <p:nvPr/>
        </p:nvSpPr>
        <p:spPr bwMode="auto">
          <a:xfrm>
            <a:off x="391584" y="82551"/>
            <a:ext cx="10515600" cy="81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nSpc>
                <a:spcPct val="110000"/>
              </a:lnSpc>
              <a:spcBef>
                <a:spcPts val="600"/>
              </a:spcBef>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58775" indent="-179388">
              <a:lnSpc>
                <a:spcPct val="110000"/>
              </a:lnSpc>
              <a:spcBef>
                <a:spcPts val="600"/>
              </a:spcBef>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2pPr>
            <a:lvl3pPr marL="539750" indent="-179388">
              <a:lnSpc>
                <a:spcPct val="110000"/>
              </a:lnSpc>
              <a:spcBef>
                <a:spcPts val="600"/>
              </a:spcBef>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3pPr>
            <a:lvl4pPr marL="719138" indent="-179388">
              <a:lnSpc>
                <a:spcPct val="110000"/>
              </a:lnSpc>
              <a:spcBef>
                <a:spcPts val="600"/>
              </a:spcBef>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4pPr>
            <a:lvl5pPr marL="898525" indent="-179388">
              <a:lnSpc>
                <a:spcPct val="110000"/>
              </a:lnSpc>
              <a:spcBef>
                <a:spcPts val="600"/>
              </a:spcBef>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5pPr>
            <a:lvl6pPr marL="1355725" indent="-179388" defTabSz="457200" eaLnBrk="0" fontAlgn="base" hangingPunct="0">
              <a:lnSpc>
                <a:spcPct val="110000"/>
              </a:lnSpc>
              <a:spcBef>
                <a:spcPts val="600"/>
              </a:spcBef>
              <a:spcAft>
                <a:spcPct val="0"/>
              </a:spcAft>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6pPr>
            <a:lvl7pPr marL="1812925" indent="-179388" defTabSz="457200" eaLnBrk="0" fontAlgn="base" hangingPunct="0">
              <a:lnSpc>
                <a:spcPct val="110000"/>
              </a:lnSpc>
              <a:spcBef>
                <a:spcPts val="600"/>
              </a:spcBef>
              <a:spcAft>
                <a:spcPct val="0"/>
              </a:spcAft>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7pPr>
            <a:lvl8pPr marL="2270125" indent="-179388" defTabSz="457200" eaLnBrk="0" fontAlgn="base" hangingPunct="0">
              <a:lnSpc>
                <a:spcPct val="110000"/>
              </a:lnSpc>
              <a:spcBef>
                <a:spcPts val="600"/>
              </a:spcBef>
              <a:spcAft>
                <a:spcPct val="0"/>
              </a:spcAft>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8pPr>
            <a:lvl9pPr marL="2727325" indent="-179388" defTabSz="457200" eaLnBrk="0" fontAlgn="base" hangingPunct="0">
              <a:lnSpc>
                <a:spcPct val="110000"/>
              </a:lnSpc>
              <a:spcBef>
                <a:spcPts val="600"/>
              </a:spcBef>
              <a:spcAft>
                <a:spcPct val="0"/>
              </a:spcAft>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9pPr>
          </a:lstStyle>
          <a:p>
            <a:pPr>
              <a:lnSpc>
                <a:spcPct val="100000"/>
              </a:lnSpc>
              <a:spcBef>
                <a:spcPct val="0"/>
              </a:spcBef>
              <a:buClrTx/>
              <a:buSzTx/>
              <a:buFontTx/>
              <a:buNone/>
            </a:pPr>
            <a:r>
              <a:rPr lang="en-US" altLang="da-DK" sz="3200" dirty="0">
                <a:latin typeface="Calibri" panose="020F0502020204030204" pitchFamily="34" charset="0"/>
              </a:rPr>
              <a:t>Welcome</a:t>
            </a:r>
          </a:p>
        </p:txBody>
      </p:sp>
      <p:sp>
        <p:nvSpPr>
          <p:cNvPr id="6" name="Slide Number Placeholder 1">
            <a:extLst>
              <a:ext uri="{FF2B5EF4-FFF2-40B4-BE49-F238E27FC236}">
                <a16:creationId xmlns:a16="http://schemas.microsoft.com/office/drawing/2014/main" id="{C0658E5B-6F85-4EDE-A0BA-BBA66F2A7B83}"/>
              </a:ext>
            </a:extLst>
          </p:cNvPr>
          <p:cNvSpPr txBox="1">
            <a:spLocks/>
          </p:cNvSpPr>
          <p:nvPr/>
        </p:nvSpPr>
        <p:spPr bwMode="auto">
          <a:xfrm>
            <a:off x="205317" y="6415619"/>
            <a:ext cx="1103529" cy="182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1" latinLnBrk="0" hangingPunct="1">
              <a:defRPr sz="1200" kern="1200">
                <a:solidFill>
                  <a:schemeClr val="tx1"/>
                </a:solidFill>
                <a:latin typeface="Calibri" panose="020F0502020204030204" pitchFamily="34" charset="0"/>
                <a:ea typeface="MS PGothic" panose="020B0600070205080204" pitchFamily="34" charset="-128"/>
                <a:cs typeface="+mn-cs"/>
              </a:defRPr>
            </a:lvl1pPr>
            <a:lvl2pPr marL="990575" indent="-380990" algn="l" defTabSz="914400" rtl="0" eaLnBrk="1" latinLnBrk="0" hangingPunct="1">
              <a:defRPr sz="1800" kern="1200">
                <a:solidFill>
                  <a:schemeClr val="tx1"/>
                </a:solidFill>
                <a:latin typeface="Calibri" panose="020F0502020204030204" pitchFamily="34" charset="0"/>
                <a:ea typeface="MS PGothic" panose="020B0600070205080204" pitchFamily="34" charset="-128"/>
                <a:cs typeface="+mn-cs"/>
              </a:defRPr>
            </a:lvl2pPr>
            <a:lvl3pPr marL="1523962" indent="-304792" algn="l" defTabSz="914400" rtl="0" eaLnBrk="1" latinLnBrk="0" hangingPunct="1">
              <a:defRPr sz="1800" kern="1200">
                <a:solidFill>
                  <a:schemeClr val="tx1"/>
                </a:solidFill>
                <a:latin typeface="Calibri" panose="020F0502020204030204" pitchFamily="34" charset="0"/>
                <a:ea typeface="MS PGothic" panose="020B0600070205080204" pitchFamily="34" charset="-128"/>
                <a:cs typeface="+mn-cs"/>
              </a:defRPr>
            </a:lvl3pPr>
            <a:lvl4pPr marL="2133547" indent="-304792" algn="l" defTabSz="914400" rtl="0" eaLnBrk="1" latinLnBrk="0" hangingPunct="1">
              <a:defRPr sz="1800" kern="1200">
                <a:solidFill>
                  <a:schemeClr val="tx1"/>
                </a:solidFill>
                <a:latin typeface="Calibri" panose="020F0502020204030204" pitchFamily="34" charset="0"/>
                <a:ea typeface="MS PGothic" panose="020B0600070205080204" pitchFamily="34" charset="-128"/>
                <a:cs typeface="+mn-cs"/>
              </a:defRPr>
            </a:lvl4pPr>
            <a:lvl5pPr marL="2743131" indent="-304792" algn="l" defTabSz="914400" rtl="0" eaLnBrk="1" latinLnBrk="0" hangingPunct="1">
              <a:defRPr sz="1800" kern="1200">
                <a:solidFill>
                  <a:schemeClr val="tx1"/>
                </a:solidFill>
                <a:latin typeface="Calibri" panose="020F0502020204030204" pitchFamily="34" charset="0"/>
                <a:ea typeface="MS PGothic" panose="020B0600070205080204" pitchFamily="34" charset="-128"/>
                <a:cs typeface="+mn-cs"/>
              </a:defRPr>
            </a:lvl5pPr>
            <a:lvl6pPr marL="3352716" indent="-304792" algn="l" defTabSz="609585" rtl="0" eaLnBrk="0" fontAlgn="base" latinLnBrk="0" hangingPunct="0">
              <a:spcBef>
                <a:spcPct val="0"/>
              </a:spcBef>
              <a:spcAft>
                <a:spcPct val="0"/>
              </a:spcAft>
              <a:defRPr sz="1800" kern="1200">
                <a:solidFill>
                  <a:schemeClr val="tx1"/>
                </a:solidFill>
                <a:latin typeface="Calibri" panose="020F0502020204030204" pitchFamily="34" charset="0"/>
                <a:ea typeface="MS PGothic" panose="020B0600070205080204" pitchFamily="34" charset="-128"/>
                <a:cs typeface="+mn-cs"/>
              </a:defRPr>
            </a:lvl6pPr>
            <a:lvl7pPr marL="3962301" indent="-304792" algn="l" defTabSz="609585" rtl="0" eaLnBrk="0" fontAlgn="base" latinLnBrk="0" hangingPunct="0">
              <a:spcBef>
                <a:spcPct val="0"/>
              </a:spcBef>
              <a:spcAft>
                <a:spcPct val="0"/>
              </a:spcAft>
              <a:defRPr sz="1800" kern="1200">
                <a:solidFill>
                  <a:schemeClr val="tx1"/>
                </a:solidFill>
                <a:latin typeface="Calibri" panose="020F0502020204030204" pitchFamily="34" charset="0"/>
                <a:ea typeface="MS PGothic" panose="020B0600070205080204" pitchFamily="34" charset="-128"/>
                <a:cs typeface="+mn-cs"/>
              </a:defRPr>
            </a:lvl7pPr>
            <a:lvl8pPr marL="4571886" indent="-304792" algn="l" defTabSz="609585" rtl="0" eaLnBrk="0" fontAlgn="base" latinLnBrk="0" hangingPunct="0">
              <a:spcBef>
                <a:spcPct val="0"/>
              </a:spcBef>
              <a:spcAft>
                <a:spcPct val="0"/>
              </a:spcAft>
              <a:defRPr sz="1800" kern="1200">
                <a:solidFill>
                  <a:schemeClr val="tx1"/>
                </a:solidFill>
                <a:latin typeface="Calibri" panose="020F0502020204030204" pitchFamily="34" charset="0"/>
                <a:ea typeface="MS PGothic" panose="020B0600070205080204" pitchFamily="34" charset="-128"/>
                <a:cs typeface="+mn-cs"/>
              </a:defRPr>
            </a:lvl8pPr>
            <a:lvl9pPr marL="5181470" indent="-304792" algn="l" defTabSz="609585" rtl="0" eaLnBrk="0" fontAlgn="base" latinLnBrk="0" hangingPunct="0">
              <a:spcBef>
                <a:spcPct val="0"/>
              </a:spcBef>
              <a:spcAft>
                <a:spcPct val="0"/>
              </a:spcAft>
              <a:defRPr sz="1800" kern="1200">
                <a:solidFill>
                  <a:schemeClr val="tx1"/>
                </a:solidFill>
                <a:latin typeface="Calibri" panose="020F0502020204030204" pitchFamily="34" charset="0"/>
                <a:ea typeface="MS PGothic" panose="020B0600070205080204" pitchFamily="34" charset="-128"/>
                <a:cs typeface="+mn-cs"/>
              </a:defRPr>
            </a:lvl9pPr>
          </a:lstStyle>
          <a:p>
            <a:r>
              <a:rPr lang="en-US" altLang="da-DK">
                <a:solidFill>
                  <a:srgbClr val="7F7F7F"/>
                </a:solidFill>
                <a:latin typeface="Verdana" panose="020B0604030504040204" pitchFamily="34" charset="0"/>
              </a:rPr>
              <a:t>Page </a:t>
            </a:r>
            <a:fld id="{3D1E684A-394A-4CB0-B86C-A070F4629BE7}" type="slidenum">
              <a:rPr lang="en-US" altLang="da-DK" smtClean="0">
                <a:solidFill>
                  <a:srgbClr val="7F7F7F"/>
                </a:solidFill>
                <a:latin typeface="Verdana" panose="020B0604030504040204" pitchFamily="34" charset="0"/>
              </a:rPr>
              <a:pPr/>
              <a:t>2</a:t>
            </a:fld>
            <a:endParaRPr lang="en-US" altLang="da-DK" dirty="0">
              <a:solidFill>
                <a:srgbClr val="7F7F7F"/>
              </a:solidFill>
              <a:latin typeface="Verdana" panose="020B0604030504040204" pitchFamily="34" charset="0"/>
            </a:endParaRPr>
          </a:p>
        </p:txBody>
      </p:sp>
    </p:spTree>
    <p:extLst>
      <p:ext uri="{BB962C8B-B14F-4D97-AF65-F5344CB8AC3E}">
        <p14:creationId xmlns:p14="http://schemas.microsoft.com/office/powerpoint/2010/main" val="420611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F0BAD-6271-46D1-8DE9-45AE71A8843B}"/>
              </a:ext>
            </a:extLst>
          </p:cNvPr>
          <p:cNvSpPr>
            <a:spLocks noGrp="1"/>
          </p:cNvSpPr>
          <p:nvPr>
            <p:ph type="title"/>
          </p:nvPr>
        </p:nvSpPr>
        <p:spPr/>
        <p:txBody>
          <a:bodyPr>
            <a:normAutofit/>
          </a:bodyPr>
          <a:lstStyle/>
          <a:p>
            <a:r>
              <a:rPr lang="da-DK" sz="3200" dirty="0">
                <a:latin typeface="+mn-lt"/>
              </a:rPr>
              <a:t>Index</a:t>
            </a:r>
          </a:p>
        </p:txBody>
      </p:sp>
      <p:sp>
        <p:nvSpPr>
          <p:cNvPr id="3" name="Content Placeholder 2">
            <a:extLst>
              <a:ext uri="{FF2B5EF4-FFF2-40B4-BE49-F238E27FC236}">
                <a16:creationId xmlns:a16="http://schemas.microsoft.com/office/drawing/2014/main" id="{8102077E-A63C-40D2-9B40-9F42A5B8F46D}"/>
              </a:ext>
            </a:extLst>
          </p:cNvPr>
          <p:cNvSpPr>
            <a:spLocks noGrp="1"/>
          </p:cNvSpPr>
          <p:nvPr>
            <p:ph idx="1"/>
          </p:nvPr>
        </p:nvSpPr>
        <p:spPr/>
        <p:txBody>
          <a:bodyPr>
            <a:normAutofit/>
          </a:bodyPr>
          <a:lstStyle/>
          <a:p>
            <a:pPr marL="0" indent="0">
              <a:buNone/>
            </a:pPr>
            <a:r>
              <a:rPr lang="da-DK" sz="1800" dirty="0">
                <a:latin typeface="+mj-lt"/>
              </a:rPr>
              <a:t>Slide 2	</a:t>
            </a:r>
            <a:r>
              <a:rPr lang="da-DK" sz="1800" dirty="0" err="1">
                <a:latin typeface="+mj-lt"/>
              </a:rPr>
              <a:t>Welcome</a:t>
            </a:r>
            <a:endParaRPr lang="da-DK" sz="1800" dirty="0">
              <a:latin typeface="+mj-lt"/>
            </a:endParaRPr>
          </a:p>
          <a:p>
            <a:pPr marL="0" indent="0">
              <a:buNone/>
            </a:pPr>
            <a:r>
              <a:rPr lang="da-DK" sz="1800" dirty="0">
                <a:latin typeface="+mj-lt"/>
              </a:rPr>
              <a:t>Slide 4	</a:t>
            </a:r>
            <a:r>
              <a:rPr lang="en-US" sz="1800" dirty="0">
                <a:latin typeface="+mj-lt"/>
              </a:rPr>
              <a:t>The different types of Recognized Communities we support</a:t>
            </a:r>
          </a:p>
          <a:p>
            <a:pPr marL="0" indent="0">
              <a:buNone/>
            </a:pPr>
            <a:r>
              <a:rPr lang="en-US" sz="1800" dirty="0">
                <a:latin typeface="+mj-lt"/>
              </a:rPr>
              <a:t>Slide 5	Engagement model introduction</a:t>
            </a:r>
          </a:p>
          <a:p>
            <a:pPr marL="0" indent="0">
              <a:buNone/>
            </a:pPr>
            <a:r>
              <a:rPr lang="en-US" sz="1800" dirty="0">
                <a:latin typeface="+mj-lt"/>
              </a:rPr>
              <a:t>Slide 11	Evaluation criteria</a:t>
            </a:r>
          </a:p>
          <a:p>
            <a:pPr marL="0" indent="0">
              <a:buNone/>
            </a:pPr>
            <a:r>
              <a:rPr lang="en-US" sz="1800" dirty="0">
                <a:latin typeface="+mj-lt"/>
              </a:rPr>
              <a:t>Slide 12 	Support offerings – General</a:t>
            </a:r>
          </a:p>
          <a:p>
            <a:pPr marL="0" indent="0">
              <a:buNone/>
            </a:pPr>
            <a:r>
              <a:rPr lang="en-US" sz="1800" dirty="0">
                <a:latin typeface="+mj-lt"/>
              </a:rPr>
              <a:t>Slide 14 	Support offerings – RLUG</a:t>
            </a:r>
          </a:p>
          <a:p>
            <a:pPr marL="0" indent="0">
              <a:buNone/>
            </a:pPr>
            <a:r>
              <a:rPr lang="en-US" sz="1800" dirty="0">
                <a:latin typeface="+mj-lt"/>
              </a:rPr>
              <a:t>Slide 15	Support offerings – RLFM</a:t>
            </a:r>
          </a:p>
          <a:p>
            <a:pPr marL="0" indent="0">
              <a:buNone/>
            </a:pPr>
            <a:r>
              <a:rPr lang="en-US" sz="1800" dirty="0">
                <a:latin typeface="+mj-lt"/>
              </a:rPr>
              <a:t>Slide 16	Support offerings – RLOC</a:t>
            </a:r>
          </a:p>
          <a:p>
            <a:pPr marL="0" indent="0">
              <a:buNone/>
            </a:pPr>
            <a:r>
              <a:rPr lang="en-US" sz="1800" dirty="0">
                <a:latin typeface="+mj-lt"/>
              </a:rPr>
              <a:t>Slide 17	Ambassador and community requirements and responsibilities</a:t>
            </a:r>
            <a:endParaRPr lang="da-DK" sz="1800" dirty="0">
              <a:latin typeface="+mj-lt"/>
            </a:endParaRPr>
          </a:p>
        </p:txBody>
      </p:sp>
      <p:pic>
        <p:nvPicPr>
          <p:cNvPr id="4" name="Picture 3">
            <a:extLst>
              <a:ext uri="{FF2B5EF4-FFF2-40B4-BE49-F238E27FC236}">
                <a16:creationId xmlns:a16="http://schemas.microsoft.com/office/drawing/2014/main" id="{8A88EB4F-D1A9-4619-BC3C-D282D4C8D2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1437" y="365125"/>
            <a:ext cx="518885" cy="518885"/>
          </a:xfrm>
          <a:prstGeom prst="rect">
            <a:avLst/>
          </a:prstGeom>
        </p:spPr>
      </p:pic>
      <p:sp>
        <p:nvSpPr>
          <p:cNvPr id="5" name="Slide Number Placeholder 1">
            <a:extLst>
              <a:ext uri="{FF2B5EF4-FFF2-40B4-BE49-F238E27FC236}">
                <a16:creationId xmlns:a16="http://schemas.microsoft.com/office/drawing/2014/main" id="{4BD57104-A814-4FCE-A0B0-57ED5EA6DE10}"/>
              </a:ext>
            </a:extLst>
          </p:cNvPr>
          <p:cNvSpPr txBox="1">
            <a:spLocks/>
          </p:cNvSpPr>
          <p:nvPr/>
        </p:nvSpPr>
        <p:spPr bwMode="auto">
          <a:xfrm>
            <a:off x="205317" y="6415619"/>
            <a:ext cx="1103529" cy="182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1" latinLnBrk="0" hangingPunct="1">
              <a:defRPr sz="1200" kern="1200">
                <a:solidFill>
                  <a:schemeClr val="tx1"/>
                </a:solidFill>
                <a:latin typeface="Calibri" panose="020F0502020204030204" pitchFamily="34" charset="0"/>
                <a:ea typeface="MS PGothic" panose="020B0600070205080204" pitchFamily="34" charset="-128"/>
                <a:cs typeface="+mn-cs"/>
              </a:defRPr>
            </a:lvl1pPr>
            <a:lvl2pPr marL="990575" indent="-380990" algn="l" defTabSz="914400" rtl="0" eaLnBrk="1" latinLnBrk="0" hangingPunct="1">
              <a:defRPr sz="1800" kern="1200">
                <a:solidFill>
                  <a:schemeClr val="tx1"/>
                </a:solidFill>
                <a:latin typeface="Calibri" panose="020F0502020204030204" pitchFamily="34" charset="0"/>
                <a:ea typeface="MS PGothic" panose="020B0600070205080204" pitchFamily="34" charset="-128"/>
                <a:cs typeface="+mn-cs"/>
              </a:defRPr>
            </a:lvl2pPr>
            <a:lvl3pPr marL="1523962" indent="-304792" algn="l" defTabSz="914400" rtl="0" eaLnBrk="1" latinLnBrk="0" hangingPunct="1">
              <a:defRPr sz="1800" kern="1200">
                <a:solidFill>
                  <a:schemeClr val="tx1"/>
                </a:solidFill>
                <a:latin typeface="Calibri" panose="020F0502020204030204" pitchFamily="34" charset="0"/>
                <a:ea typeface="MS PGothic" panose="020B0600070205080204" pitchFamily="34" charset="-128"/>
                <a:cs typeface="+mn-cs"/>
              </a:defRPr>
            </a:lvl3pPr>
            <a:lvl4pPr marL="2133547" indent="-304792" algn="l" defTabSz="914400" rtl="0" eaLnBrk="1" latinLnBrk="0" hangingPunct="1">
              <a:defRPr sz="1800" kern="1200">
                <a:solidFill>
                  <a:schemeClr val="tx1"/>
                </a:solidFill>
                <a:latin typeface="Calibri" panose="020F0502020204030204" pitchFamily="34" charset="0"/>
                <a:ea typeface="MS PGothic" panose="020B0600070205080204" pitchFamily="34" charset="-128"/>
                <a:cs typeface="+mn-cs"/>
              </a:defRPr>
            </a:lvl4pPr>
            <a:lvl5pPr marL="2743131" indent="-304792" algn="l" defTabSz="914400" rtl="0" eaLnBrk="1" latinLnBrk="0" hangingPunct="1">
              <a:defRPr sz="1800" kern="1200">
                <a:solidFill>
                  <a:schemeClr val="tx1"/>
                </a:solidFill>
                <a:latin typeface="Calibri" panose="020F0502020204030204" pitchFamily="34" charset="0"/>
                <a:ea typeface="MS PGothic" panose="020B0600070205080204" pitchFamily="34" charset="-128"/>
                <a:cs typeface="+mn-cs"/>
              </a:defRPr>
            </a:lvl5pPr>
            <a:lvl6pPr marL="3352716" indent="-304792" algn="l" defTabSz="609585" rtl="0" eaLnBrk="0" fontAlgn="base" latinLnBrk="0" hangingPunct="0">
              <a:spcBef>
                <a:spcPct val="0"/>
              </a:spcBef>
              <a:spcAft>
                <a:spcPct val="0"/>
              </a:spcAft>
              <a:defRPr sz="1800" kern="1200">
                <a:solidFill>
                  <a:schemeClr val="tx1"/>
                </a:solidFill>
                <a:latin typeface="Calibri" panose="020F0502020204030204" pitchFamily="34" charset="0"/>
                <a:ea typeface="MS PGothic" panose="020B0600070205080204" pitchFamily="34" charset="-128"/>
                <a:cs typeface="+mn-cs"/>
              </a:defRPr>
            </a:lvl6pPr>
            <a:lvl7pPr marL="3962301" indent="-304792" algn="l" defTabSz="609585" rtl="0" eaLnBrk="0" fontAlgn="base" latinLnBrk="0" hangingPunct="0">
              <a:spcBef>
                <a:spcPct val="0"/>
              </a:spcBef>
              <a:spcAft>
                <a:spcPct val="0"/>
              </a:spcAft>
              <a:defRPr sz="1800" kern="1200">
                <a:solidFill>
                  <a:schemeClr val="tx1"/>
                </a:solidFill>
                <a:latin typeface="Calibri" panose="020F0502020204030204" pitchFamily="34" charset="0"/>
                <a:ea typeface="MS PGothic" panose="020B0600070205080204" pitchFamily="34" charset="-128"/>
                <a:cs typeface="+mn-cs"/>
              </a:defRPr>
            </a:lvl7pPr>
            <a:lvl8pPr marL="4571886" indent="-304792" algn="l" defTabSz="609585" rtl="0" eaLnBrk="0" fontAlgn="base" latinLnBrk="0" hangingPunct="0">
              <a:spcBef>
                <a:spcPct val="0"/>
              </a:spcBef>
              <a:spcAft>
                <a:spcPct val="0"/>
              </a:spcAft>
              <a:defRPr sz="1800" kern="1200">
                <a:solidFill>
                  <a:schemeClr val="tx1"/>
                </a:solidFill>
                <a:latin typeface="Calibri" panose="020F0502020204030204" pitchFamily="34" charset="0"/>
                <a:ea typeface="MS PGothic" panose="020B0600070205080204" pitchFamily="34" charset="-128"/>
                <a:cs typeface="+mn-cs"/>
              </a:defRPr>
            </a:lvl8pPr>
            <a:lvl9pPr marL="5181470" indent="-304792" algn="l" defTabSz="609585" rtl="0" eaLnBrk="0" fontAlgn="base" latinLnBrk="0" hangingPunct="0">
              <a:spcBef>
                <a:spcPct val="0"/>
              </a:spcBef>
              <a:spcAft>
                <a:spcPct val="0"/>
              </a:spcAft>
              <a:defRPr sz="1800" kern="1200">
                <a:solidFill>
                  <a:schemeClr val="tx1"/>
                </a:solidFill>
                <a:latin typeface="Calibri" panose="020F0502020204030204" pitchFamily="34" charset="0"/>
                <a:ea typeface="MS PGothic" panose="020B0600070205080204" pitchFamily="34" charset="-128"/>
                <a:cs typeface="+mn-cs"/>
              </a:defRPr>
            </a:lvl9pPr>
          </a:lstStyle>
          <a:p>
            <a:r>
              <a:rPr lang="en-US" altLang="da-DK">
                <a:solidFill>
                  <a:srgbClr val="7F7F7F"/>
                </a:solidFill>
                <a:latin typeface="Verdana" panose="020B0604030504040204" pitchFamily="34" charset="0"/>
              </a:rPr>
              <a:t>Page </a:t>
            </a:r>
            <a:fld id="{3D1E684A-394A-4CB0-B86C-A070F4629BE7}" type="slidenum">
              <a:rPr lang="en-US" altLang="da-DK" smtClean="0">
                <a:solidFill>
                  <a:srgbClr val="7F7F7F"/>
                </a:solidFill>
                <a:latin typeface="Verdana" panose="020B0604030504040204" pitchFamily="34" charset="0"/>
              </a:rPr>
              <a:pPr/>
              <a:t>3</a:t>
            </a:fld>
            <a:endParaRPr lang="en-US" altLang="da-DK" dirty="0">
              <a:solidFill>
                <a:srgbClr val="7F7F7F"/>
              </a:solidFill>
              <a:latin typeface="Verdana" panose="020B0604030504040204" pitchFamily="34" charset="0"/>
            </a:endParaRPr>
          </a:p>
        </p:txBody>
      </p:sp>
    </p:spTree>
    <p:extLst>
      <p:ext uri="{BB962C8B-B14F-4D97-AF65-F5344CB8AC3E}">
        <p14:creationId xmlns:p14="http://schemas.microsoft.com/office/powerpoint/2010/main" val="407344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D3CE77-0F1E-4CF1-AA39-2C275A592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1437" y="365125"/>
            <a:ext cx="518885" cy="518885"/>
          </a:xfrm>
          <a:prstGeom prst="rect">
            <a:avLst/>
          </a:prstGeom>
        </p:spPr>
      </p:pic>
      <p:sp>
        <p:nvSpPr>
          <p:cNvPr id="12" name="Rectangle 11">
            <a:extLst>
              <a:ext uri="{FF2B5EF4-FFF2-40B4-BE49-F238E27FC236}">
                <a16:creationId xmlns:a16="http://schemas.microsoft.com/office/drawing/2014/main" id="{D8B61C26-89BA-44F2-A0AE-6A4B7931E837}"/>
              </a:ext>
            </a:extLst>
          </p:cNvPr>
          <p:cNvSpPr/>
          <p:nvPr/>
        </p:nvSpPr>
        <p:spPr>
          <a:xfrm>
            <a:off x="497840" y="237238"/>
            <a:ext cx="10607040" cy="6340197"/>
          </a:xfrm>
          <a:prstGeom prst="rect">
            <a:avLst/>
          </a:prstGeom>
        </p:spPr>
        <p:txBody>
          <a:bodyPr wrap="square">
            <a:spAutoFit/>
          </a:bodyPr>
          <a:lstStyle/>
          <a:p>
            <a:r>
              <a:rPr lang="en-US" sz="3200" dirty="0"/>
              <a:t>The different types of Recognized Communities we support</a:t>
            </a:r>
          </a:p>
          <a:p>
            <a:endParaRPr lang="en-US" sz="3200" dirty="0"/>
          </a:p>
          <a:p>
            <a:endParaRPr lang="en-US" dirty="0"/>
          </a:p>
          <a:p>
            <a:r>
              <a:rPr lang="en-US" b="1" dirty="0"/>
              <a:t>RLUGs – Recognized LEGO® User Groups</a:t>
            </a:r>
          </a:p>
          <a:p>
            <a:r>
              <a:rPr lang="en-US" dirty="0">
                <a:latin typeface="+mj-lt"/>
              </a:rPr>
              <a:t>The LEGO User Groups typically has physical presence in a limited geographical area (for example a country or state). The members organize events, get together for build meetings and do local community work. The LUG may  or may not collaborate with the local LEGO Business Unit.</a:t>
            </a:r>
          </a:p>
          <a:p>
            <a:endParaRPr lang="en-US" dirty="0"/>
          </a:p>
          <a:p>
            <a:r>
              <a:rPr lang="en-US" b="1" dirty="0"/>
              <a:t>RLOCs – Recognized LEGO® Online Communities</a:t>
            </a:r>
          </a:p>
          <a:p>
            <a:r>
              <a:rPr lang="en-US" dirty="0">
                <a:latin typeface="+mj-lt"/>
              </a:rPr>
              <a:t>The Online Communities are present online mainly and do most of their community activities via their online forums in which they drive discussions, product reviews, competitions and everything else celebrating the LEGO</a:t>
            </a:r>
            <a:r>
              <a:rPr lang="en-US" b="1" dirty="0">
                <a:latin typeface="+mj-lt"/>
              </a:rPr>
              <a:t> </a:t>
            </a:r>
            <a:r>
              <a:rPr lang="en-US" dirty="0">
                <a:latin typeface="+mj-lt"/>
              </a:rPr>
              <a:t>Brand. </a:t>
            </a:r>
          </a:p>
          <a:p>
            <a:endParaRPr lang="en-US" b="1" dirty="0"/>
          </a:p>
          <a:p>
            <a:r>
              <a:rPr lang="en-US" b="1" dirty="0"/>
              <a:t>RLFMs – Recognized LEGO® Fan Media</a:t>
            </a:r>
          </a:p>
          <a:p>
            <a:r>
              <a:rPr lang="en-US" dirty="0">
                <a:latin typeface="+mj-lt"/>
              </a:rPr>
              <a:t>The Fan Media are outlets such as physical Magazines, online Magazines, Blogs, YouTube channels, etc. They focus on LEGO History, LEGO Product Reviews, LEGO News and produce articles focusing on everything relating to the LEGO Brand.</a:t>
            </a:r>
          </a:p>
          <a:p>
            <a:endParaRPr lang="en-US" b="1" dirty="0">
              <a:latin typeface="+mj-lt"/>
            </a:endParaRPr>
          </a:p>
          <a:p>
            <a:endParaRPr lang="en-US" dirty="0">
              <a:latin typeface="+mj-lt"/>
            </a:endParaRPr>
          </a:p>
          <a:p>
            <a:r>
              <a:rPr lang="en-US" dirty="0">
                <a:latin typeface="+mj-lt"/>
              </a:rPr>
              <a:t>In the following pages, we introduce the engagement model as well as provide you with an understanding of the benefits and requirements for being a Recognized LEGO Community. </a:t>
            </a:r>
          </a:p>
        </p:txBody>
      </p:sp>
      <p:sp>
        <p:nvSpPr>
          <p:cNvPr id="4" name="Slide Number Placeholder 1">
            <a:extLst>
              <a:ext uri="{FF2B5EF4-FFF2-40B4-BE49-F238E27FC236}">
                <a16:creationId xmlns:a16="http://schemas.microsoft.com/office/drawing/2014/main" id="{E25AE14A-180C-4808-9C4E-4E9DC78BDA5C}"/>
              </a:ext>
            </a:extLst>
          </p:cNvPr>
          <p:cNvSpPr txBox="1">
            <a:spLocks/>
          </p:cNvSpPr>
          <p:nvPr/>
        </p:nvSpPr>
        <p:spPr bwMode="auto">
          <a:xfrm>
            <a:off x="205317" y="6523193"/>
            <a:ext cx="1103529" cy="182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1" latinLnBrk="0" hangingPunct="1">
              <a:defRPr sz="1200" kern="1200">
                <a:solidFill>
                  <a:schemeClr val="tx1"/>
                </a:solidFill>
                <a:latin typeface="Calibri" panose="020F0502020204030204" pitchFamily="34" charset="0"/>
                <a:ea typeface="MS PGothic" panose="020B0600070205080204" pitchFamily="34" charset="-128"/>
                <a:cs typeface="+mn-cs"/>
              </a:defRPr>
            </a:lvl1pPr>
            <a:lvl2pPr marL="990575" indent="-380990" algn="l" defTabSz="914400" rtl="0" eaLnBrk="1" latinLnBrk="0" hangingPunct="1">
              <a:defRPr sz="1800" kern="1200">
                <a:solidFill>
                  <a:schemeClr val="tx1"/>
                </a:solidFill>
                <a:latin typeface="Calibri" panose="020F0502020204030204" pitchFamily="34" charset="0"/>
                <a:ea typeface="MS PGothic" panose="020B0600070205080204" pitchFamily="34" charset="-128"/>
                <a:cs typeface="+mn-cs"/>
              </a:defRPr>
            </a:lvl2pPr>
            <a:lvl3pPr marL="1523962" indent="-304792" algn="l" defTabSz="914400" rtl="0" eaLnBrk="1" latinLnBrk="0" hangingPunct="1">
              <a:defRPr sz="1800" kern="1200">
                <a:solidFill>
                  <a:schemeClr val="tx1"/>
                </a:solidFill>
                <a:latin typeface="Calibri" panose="020F0502020204030204" pitchFamily="34" charset="0"/>
                <a:ea typeface="MS PGothic" panose="020B0600070205080204" pitchFamily="34" charset="-128"/>
                <a:cs typeface="+mn-cs"/>
              </a:defRPr>
            </a:lvl3pPr>
            <a:lvl4pPr marL="2133547" indent="-304792" algn="l" defTabSz="914400" rtl="0" eaLnBrk="1" latinLnBrk="0" hangingPunct="1">
              <a:defRPr sz="1800" kern="1200">
                <a:solidFill>
                  <a:schemeClr val="tx1"/>
                </a:solidFill>
                <a:latin typeface="Calibri" panose="020F0502020204030204" pitchFamily="34" charset="0"/>
                <a:ea typeface="MS PGothic" panose="020B0600070205080204" pitchFamily="34" charset="-128"/>
                <a:cs typeface="+mn-cs"/>
              </a:defRPr>
            </a:lvl4pPr>
            <a:lvl5pPr marL="2743131" indent="-304792" algn="l" defTabSz="914400" rtl="0" eaLnBrk="1" latinLnBrk="0" hangingPunct="1">
              <a:defRPr sz="1800" kern="1200">
                <a:solidFill>
                  <a:schemeClr val="tx1"/>
                </a:solidFill>
                <a:latin typeface="Calibri" panose="020F0502020204030204" pitchFamily="34" charset="0"/>
                <a:ea typeface="MS PGothic" panose="020B0600070205080204" pitchFamily="34" charset="-128"/>
                <a:cs typeface="+mn-cs"/>
              </a:defRPr>
            </a:lvl5pPr>
            <a:lvl6pPr marL="3352716" indent="-304792" algn="l" defTabSz="609585" rtl="0" eaLnBrk="0" fontAlgn="base" latinLnBrk="0" hangingPunct="0">
              <a:spcBef>
                <a:spcPct val="0"/>
              </a:spcBef>
              <a:spcAft>
                <a:spcPct val="0"/>
              </a:spcAft>
              <a:defRPr sz="1800" kern="1200">
                <a:solidFill>
                  <a:schemeClr val="tx1"/>
                </a:solidFill>
                <a:latin typeface="Calibri" panose="020F0502020204030204" pitchFamily="34" charset="0"/>
                <a:ea typeface="MS PGothic" panose="020B0600070205080204" pitchFamily="34" charset="-128"/>
                <a:cs typeface="+mn-cs"/>
              </a:defRPr>
            </a:lvl6pPr>
            <a:lvl7pPr marL="3962301" indent="-304792" algn="l" defTabSz="609585" rtl="0" eaLnBrk="0" fontAlgn="base" latinLnBrk="0" hangingPunct="0">
              <a:spcBef>
                <a:spcPct val="0"/>
              </a:spcBef>
              <a:spcAft>
                <a:spcPct val="0"/>
              </a:spcAft>
              <a:defRPr sz="1800" kern="1200">
                <a:solidFill>
                  <a:schemeClr val="tx1"/>
                </a:solidFill>
                <a:latin typeface="Calibri" panose="020F0502020204030204" pitchFamily="34" charset="0"/>
                <a:ea typeface="MS PGothic" panose="020B0600070205080204" pitchFamily="34" charset="-128"/>
                <a:cs typeface="+mn-cs"/>
              </a:defRPr>
            </a:lvl7pPr>
            <a:lvl8pPr marL="4571886" indent="-304792" algn="l" defTabSz="609585" rtl="0" eaLnBrk="0" fontAlgn="base" latinLnBrk="0" hangingPunct="0">
              <a:spcBef>
                <a:spcPct val="0"/>
              </a:spcBef>
              <a:spcAft>
                <a:spcPct val="0"/>
              </a:spcAft>
              <a:defRPr sz="1800" kern="1200">
                <a:solidFill>
                  <a:schemeClr val="tx1"/>
                </a:solidFill>
                <a:latin typeface="Calibri" panose="020F0502020204030204" pitchFamily="34" charset="0"/>
                <a:ea typeface="MS PGothic" panose="020B0600070205080204" pitchFamily="34" charset="-128"/>
                <a:cs typeface="+mn-cs"/>
              </a:defRPr>
            </a:lvl8pPr>
            <a:lvl9pPr marL="5181470" indent="-304792" algn="l" defTabSz="609585" rtl="0" eaLnBrk="0" fontAlgn="base" latinLnBrk="0" hangingPunct="0">
              <a:spcBef>
                <a:spcPct val="0"/>
              </a:spcBef>
              <a:spcAft>
                <a:spcPct val="0"/>
              </a:spcAft>
              <a:defRPr sz="1800" kern="1200">
                <a:solidFill>
                  <a:schemeClr val="tx1"/>
                </a:solidFill>
                <a:latin typeface="Calibri" panose="020F0502020204030204" pitchFamily="34" charset="0"/>
                <a:ea typeface="MS PGothic" panose="020B0600070205080204" pitchFamily="34" charset="-128"/>
                <a:cs typeface="+mn-cs"/>
              </a:defRPr>
            </a:lvl9pPr>
          </a:lstStyle>
          <a:p>
            <a:r>
              <a:rPr lang="en-US" altLang="da-DK">
                <a:solidFill>
                  <a:srgbClr val="7F7F7F"/>
                </a:solidFill>
                <a:latin typeface="Verdana" panose="020B0604030504040204" pitchFamily="34" charset="0"/>
              </a:rPr>
              <a:t>Page </a:t>
            </a:r>
            <a:fld id="{3D1E684A-394A-4CB0-B86C-A070F4629BE7}" type="slidenum">
              <a:rPr lang="en-US" altLang="da-DK" smtClean="0">
                <a:solidFill>
                  <a:srgbClr val="7F7F7F"/>
                </a:solidFill>
                <a:latin typeface="Verdana" panose="020B0604030504040204" pitchFamily="34" charset="0"/>
              </a:rPr>
              <a:pPr/>
              <a:t>4</a:t>
            </a:fld>
            <a:endParaRPr lang="en-US" altLang="da-DK" dirty="0">
              <a:solidFill>
                <a:srgbClr val="7F7F7F"/>
              </a:solidFill>
              <a:latin typeface="Verdana" panose="020B0604030504040204" pitchFamily="34" charset="0"/>
            </a:endParaRPr>
          </a:p>
        </p:txBody>
      </p:sp>
    </p:spTree>
    <p:extLst>
      <p:ext uri="{BB962C8B-B14F-4D97-AF65-F5344CB8AC3E}">
        <p14:creationId xmlns:p14="http://schemas.microsoft.com/office/powerpoint/2010/main" val="3211357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381C838-F0FF-44C5-9879-675FF3276C63}"/>
              </a:ext>
            </a:extLst>
          </p:cNvPr>
          <p:cNvSpPr txBox="1"/>
          <p:nvPr/>
        </p:nvSpPr>
        <p:spPr>
          <a:xfrm>
            <a:off x="7217832" y="1842456"/>
            <a:ext cx="4516967" cy="2883546"/>
          </a:xfrm>
          <a:prstGeom prst="rect">
            <a:avLst/>
          </a:prstGeom>
          <a:noFill/>
        </p:spPr>
        <p:txBody>
          <a:bodyPr>
            <a:spAutoFit/>
          </a:bodyPr>
          <a:lstStyle/>
          <a:p>
            <a:pPr marL="285744" indent="-285744" defTabSz="914377">
              <a:spcBef>
                <a:spcPts val="800"/>
              </a:spcBef>
              <a:buFont typeface="Arial" charset="0"/>
              <a:buChar char="•"/>
              <a:defRPr/>
            </a:pPr>
            <a:r>
              <a:rPr lang="en-US" sz="1467" dirty="0">
                <a:solidFill>
                  <a:prstClr val="black"/>
                </a:solidFill>
                <a:latin typeface="Calibri Light" panose="020F0302020204030204" pitchFamily="34" charset="0"/>
              </a:rPr>
              <a:t>Tier 1-2 applies to all existing and future recognized communities (RLUG, RLFM, RLOC)</a:t>
            </a:r>
          </a:p>
          <a:p>
            <a:pPr marL="285744" indent="-285744" defTabSz="914377">
              <a:spcBef>
                <a:spcPts val="800"/>
              </a:spcBef>
              <a:buFont typeface="Arial" charset="0"/>
              <a:buChar char="•"/>
              <a:defRPr/>
            </a:pPr>
            <a:r>
              <a:rPr lang="en-US" sz="1467" dirty="0">
                <a:solidFill>
                  <a:prstClr val="black"/>
                </a:solidFill>
                <a:latin typeface="Calibri Light" panose="020F0302020204030204" pitchFamily="34" charset="0"/>
              </a:rPr>
              <a:t>To enable successful onboarding, any </a:t>
            </a:r>
            <a:r>
              <a:rPr lang="en-US" sz="1467" b="1" dirty="0">
                <a:solidFill>
                  <a:prstClr val="black"/>
                </a:solidFill>
                <a:latin typeface="Calibri Light" panose="020F0302020204030204" pitchFamily="34" charset="0"/>
              </a:rPr>
              <a:t>newly</a:t>
            </a:r>
            <a:r>
              <a:rPr lang="en-US" sz="1467" dirty="0">
                <a:solidFill>
                  <a:prstClr val="black"/>
                </a:solidFill>
                <a:latin typeface="Calibri Light" panose="020F0302020204030204" pitchFamily="34" charset="0"/>
              </a:rPr>
              <a:t> recognized community will spend the first year in tier 1, regardless of any previous accomplishments. </a:t>
            </a:r>
          </a:p>
          <a:p>
            <a:pPr marL="285744" indent="-285744" defTabSz="914377">
              <a:spcBef>
                <a:spcPts val="800"/>
              </a:spcBef>
              <a:buFont typeface="Arial" charset="0"/>
              <a:buChar char="•"/>
              <a:defRPr/>
            </a:pPr>
            <a:r>
              <a:rPr lang="en-US" sz="1467" dirty="0">
                <a:solidFill>
                  <a:prstClr val="black"/>
                </a:solidFill>
                <a:latin typeface="Calibri Light" panose="020F0302020204030204" pitchFamily="34" charset="0"/>
              </a:rPr>
              <a:t>The model is an organic model. Over time we’d like communities to grow and improve, but it needs to be at their own pace and at a level they are comfortable with. </a:t>
            </a:r>
          </a:p>
          <a:p>
            <a:pPr marL="285744" indent="-285744" defTabSz="914377">
              <a:spcBef>
                <a:spcPts val="800"/>
              </a:spcBef>
              <a:buFont typeface="Arial" charset="0"/>
              <a:buChar char="•"/>
              <a:defRPr/>
            </a:pPr>
            <a:r>
              <a:rPr lang="en-US" sz="1467" dirty="0">
                <a:solidFill>
                  <a:prstClr val="black"/>
                </a:solidFill>
                <a:latin typeface="Calibri Light" panose="020F0302020204030204" pitchFamily="34" charset="0"/>
              </a:rPr>
              <a:t>Each Tier is a destination in itself and shifting between tiers is a natural part of the model.</a:t>
            </a:r>
          </a:p>
        </p:txBody>
      </p:sp>
      <p:sp>
        <p:nvSpPr>
          <p:cNvPr id="24579" name="Title 1">
            <a:extLst>
              <a:ext uri="{FF2B5EF4-FFF2-40B4-BE49-F238E27FC236}">
                <a16:creationId xmlns:a16="http://schemas.microsoft.com/office/drawing/2014/main" id="{937799F9-9435-495A-BA8C-C463C13D01C0}"/>
              </a:ext>
            </a:extLst>
          </p:cNvPr>
          <p:cNvSpPr txBox="1">
            <a:spLocks/>
          </p:cNvSpPr>
          <p:nvPr/>
        </p:nvSpPr>
        <p:spPr bwMode="auto">
          <a:xfrm>
            <a:off x="391584" y="82551"/>
            <a:ext cx="10515600" cy="81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nSpc>
                <a:spcPct val="110000"/>
              </a:lnSpc>
              <a:spcBef>
                <a:spcPts val="600"/>
              </a:spcBef>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58775" indent="-179388">
              <a:lnSpc>
                <a:spcPct val="110000"/>
              </a:lnSpc>
              <a:spcBef>
                <a:spcPts val="600"/>
              </a:spcBef>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2pPr>
            <a:lvl3pPr marL="539750" indent="-179388">
              <a:lnSpc>
                <a:spcPct val="110000"/>
              </a:lnSpc>
              <a:spcBef>
                <a:spcPts val="600"/>
              </a:spcBef>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3pPr>
            <a:lvl4pPr marL="719138" indent="-179388">
              <a:lnSpc>
                <a:spcPct val="110000"/>
              </a:lnSpc>
              <a:spcBef>
                <a:spcPts val="600"/>
              </a:spcBef>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4pPr>
            <a:lvl5pPr marL="898525" indent="-179388">
              <a:lnSpc>
                <a:spcPct val="110000"/>
              </a:lnSpc>
              <a:spcBef>
                <a:spcPts val="600"/>
              </a:spcBef>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5pPr>
            <a:lvl6pPr marL="1355725" indent="-179388" defTabSz="457200" eaLnBrk="0" fontAlgn="base" hangingPunct="0">
              <a:lnSpc>
                <a:spcPct val="110000"/>
              </a:lnSpc>
              <a:spcBef>
                <a:spcPts val="600"/>
              </a:spcBef>
              <a:spcAft>
                <a:spcPct val="0"/>
              </a:spcAft>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6pPr>
            <a:lvl7pPr marL="1812925" indent="-179388" defTabSz="457200" eaLnBrk="0" fontAlgn="base" hangingPunct="0">
              <a:lnSpc>
                <a:spcPct val="110000"/>
              </a:lnSpc>
              <a:spcBef>
                <a:spcPts val="600"/>
              </a:spcBef>
              <a:spcAft>
                <a:spcPct val="0"/>
              </a:spcAft>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7pPr>
            <a:lvl8pPr marL="2270125" indent="-179388" defTabSz="457200" eaLnBrk="0" fontAlgn="base" hangingPunct="0">
              <a:lnSpc>
                <a:spcPct val="110000"/>
              </a:lnSpc>
              <a:spcBef>
                <a:spcPts val="600"/>
              </a:spcBef>
              <a:spcAft>
                <a:spcPct val="0"/>
              </a:spcAft>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8pPr>
            <a:lvl9pPr marL="2727325" indent="-179388" defTabSz="457200" eaLnBrk="0" fontAlgn="base" hangingPunct="0">
              <a:lnSpc>
                <a:spcPct val="110000"/>
              </a:lnSpc>
              <a:spcBef>
                <a:spcPts val="600"/>
              </a:spcBef>
              <a:spcAft>
                <a:spcPct val="0"/>
              </a:spcAft>
              <a:buClr>
                <a:schemeClr val="tx1"/>
              </a:buClr>
              <a:buSzPct val="100000"/>
              <a:buFont typeface="Arial" panose="020B0604020202020204" pitchFamily="34" charset="0"/>
              <a:buChar char="•"/>
              <a:defRPr sz="1400">
                <a:solidFill>
                  <a:schemeClr val="tx1"/>
                </a:solidFill>
                <a:latin typeface="Verdana" panose="020B0604030504040204" pitchFamily="34" charset="0"/>
                <a:ea typeface="MS PGothic" panose="020B0600070205080204" pitchFamily="34" charset="-128"/>
                <a:cs typeface="Verdana" panose="020B0604030504040204" pitchFamily="34" charset="0"/>
              </a:defRPr>
            </a:lvl9pPr>
          </a:lstStyle>
          <a:p>
            <a:pPr>
              <a:lnSpc>
                <a:spcPct val="100000"/>
              </a:lnSpc>
              <a:spcBef>
                <a:spcPct val="0"/>
              </a:spcBef>
              <a:buClrTx/>
              <a:buSzTx/>
              <a:buFontTx/>
              <a:buNone/>
            </a:pPr>
            <a:r>
              <a:rPr lang="en-US" altLang="da-DK" sz="3200" dirty="0">
                <a:latin typeface="Calibri" panose="020F0502020204030204" pitchFamily="34" charset="0"/>
              </a:rPr>
              <a:t>Engagement model introduction</a:t>
            </a:r>
          </a:p>
        </p:txBody>
      </p:sp>
      <p:sp>
        <p:nvSpPr>
          <p:cNvPr id="24580" name="Slide Number Placeholder 1">
            <a:extLst>
              <a:ext uri="{FF2B5EF4-FFF2-40B4-BE49-F238E27FC236}">
                <a16:creationId xmlns:a16="http://schemas.microsoft.com/office/drawing/2014/main" id="{85BF24DC-B559-4655-BE4A-7DC074881464}"/>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990575" indent="-380990">
              <a:defRPr>
                <a:solidFill>
                  <a:schemeClr val="tx1"/>
                </a:solidFill>
                <a:latin typeface="Calibri" panose="020F0502020204030204" pitchFamily="34" charset="0"/>
                <a:ea typeface="MS PGothic" panose="020B0600070205080204" pitchFamily="34" charset="-128"/>
              </a:defRPr>
            </a:lvl2pPr>
            <a:lvl3pPr marL="1523962" indent="-304792">
              <a:defRPr>
                <a:solidFill>
                  <a:schemeClr val="tx1"/>
                </a:solidFill>
                <a:latin typeface="Calibri" panose="020F0502020204030204" pitchFamily="34" charset="0"/>
                <a:ea typeface="MS PGothic" panose="020B0600070205080204" pitchFamily="34" charset="-128"/>
              </a:defRPr>
            </a:lvl3pPr>
            <a:lvl4pPr marL="2133547" indent="-304792">
              <a:defRPr>
                <a:solidFill>
                  <a:schemeClr val="tx1"/>
                </a:solidFill>
                <a:latin typeface="Calibri" panose="020F0502020204030204" pitchFamily="34" charset="0"/>
                <a:ea typeface="MS PGothic" panose="020B0600070205080204" pitchFamily="34" charset="-128"/>
              </a:defRPr>
            </a:lvl4pPr>
            <a:lvl5pPr marL="2743131" indent="-304792">
              <a:defRPr>
                <a:solidFill>
                  <a:schemeClr val="tx1"/>
                </a:solidFill>
                <a:latin typeface="Calibri" panose="020F0502020204030204" pitchFamily="34" charset="0"/>
                <a:ea typeface="MS PGothic" panose="020B0600070205080204" pitchFamily="34" charset="-128"/>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da-DK">
                <a:solidFill>
                  <a:srgbClr val="7F7F7F"/>
                </a:solidFill>
              </a:rPr>
              <a:t>Page </a:t>
            </a:r>
            <a:fld id="{E2561DFE-5785-42BA-99D2-E398BE791C64}" type="slidenum">
              <a:rPr lang="en-US" altLang="da-DK">
                <a:solidFill>
                  <a:srgbClr val="7F7F7F"/>
                </a:solidFill>
              </a:rPr>
              <a:pPr/>
              <a:t>5</a:t>
            </a:fld>
            <a:endParaRPr lang="en-US" altLang="da-DK">
              <a:solidFill>
                <a:srgbClr val="7F7F7F"/>
              </a:solidFill>
            </a:endParaRPr>
          </a:p>
        </p:txBody>
      </p:sp>
      <p:grpSp>
        <p:nvGrpSpPr>
          <p:cNvPr id="3" name="Group 2">
            <a:extLst>
              <a:ext uri="{FF2B5EF4-FFF2-40B4-BE49-F238E27FC236}">
                <a16:creationId xmlns:a16="http://schemas.microsoft.com/office/drawing/2014/main" id="{E1CA2453-F07D-4303-BF4C-7F5487CFA820}"/>
              </a:ext>
            </a:extLst>
          </p:cNvPr>
          <p:cNvGrpSpPr/>
          <p:nvPr/>
        </p:nvGrpSpPr>
        <p:grpSpPr>
          <a:xfrm>
            <a:off x="2328036" y="3274485"/>
            <a:ext cx="2849032" cy="505883"/>
            <a:chOff x="1826685" y="3329518"/>
            <a:chExt cx="2849032" cy="505883"/>
          </a:xfrm>
        </p:grpSpPr>
        <p:pic>
          <p:nvPicPr>
            <p:cNvPr id="24581" name="Picture 12" descr="LEGO_Brick_2x4_dark_blue_100pct_sRGB 2015.png">
              <a:extLst>
                <a:ext uri="{FF2B5EF4-FFF2-40B4-BE49-F238E27FC236}">
                  <a16:creationId xmlns:a16="http://schemas.microsoft.com/office/drawing/2014/main" id="{A389B201-8BBA-44E2-BB28-0F8D849704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6685" y="3333752"/>
              <a:ext cx="1373716" cy="50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6" descr="LEGO_Brick_2x4_dark_green_100pct_sRGB 2015.png">
              <a:extLst>
                <a:ext uri="{FF2B5EF4-FFF2-40B4-BE49-F238E27FC236}">
                  <a16:creationId xmlns:a16="http://schemas.microsoft.com/office/drawing/2014/main" id="{2AE43D35-2380-4285-B97E-D1CC890443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02000" y="3329518"/>
              <a:ext cx="1373717" cy="50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CDA425D-0DC9-45E3-8E9B-D2F4FFF05BB9}"/>
                </a:ext>
              </a:extLst>
            </p:cNvPr>
            <p:cNvSpPr txBox="1"/>
            <p:nvPr/>
          </p:nvSpPr>
          <p:spPr bwMode="auto">
            <a:xfrm>
              <a:off x="3566584" y="3403600"/>
              <a:ext cx="846667" cy="400110"/>
            </a:xfrm>
            <a:prstGeom prst="rect">
              <a:avLst/>
            </a:prstGeom>
            <a:noFill/>
          </p:spPr>
          <p:txBody>
            <a:bodyPr>
              <a:spAutoFit/>
            </a:bodyPr>
            <a:lstStyle/>
            <a:p>
              <a:pPr algn="ctr" defTabSz="914377">
                <a:defRPr/>
              </a:pPr>
              <a:r>
                <a:rPr lang="en-US" sz="933" dirty="0">
                  <a:solidFill>
                    <a:schemeClr val="bg1"/>
                  </a:solidFill>
                  <a:latin typeface="Calibri" panose="020F0502020204030204"/>
                </a:rPr>
                <a:t>Tier 2</a:t>
              </a:r>
              <a:br>
                <a:rPr lang="en-US" sz="1067" dirty="0">
                  <a:solidFill>
                    <a:schemeClr val="bg1"/>
                  </a:solidFill>
                  <a:latin typeface="Calibri" panose="020F0502020204030204"/>
                </a:rPr>
              </a:br>
              <a:r>
                <a:rPr lang="en-US" sz="1067" b="1" dirty="0">
                  <a:solidFill>
                    <a:schemeClr val="bg1"/>
                  </a:solidFill>
                  <a:latin typeface="Calibri" panose="020F0502020204030204"/>
                </a:rPr>
                <a:t>Lead</a:t>
              </a:r>
            </a:p>
          </p:txBody>
        </p:sp>
        <p:sp>
          <p:nvSpPr>
            <p:cNvPr id="25" name="TextBox 24">
              <a:extLst>
                <a:ext uri="{FF2B5EF4-FFF2-40B4-BE49-F238E27FC236}">
                  <a16:creationId xmlns:a16="http://schemas.microsoft.com/office/drawing/2014/main" id="{5EA756F6-4606-497D-B61D-48EAE781CBE9}"/>
                </a:ext>
              </a:extLst>
            </p:cNvPr>
            <p:cNvSpPr txBox="1"/>
            <p:nvPr/>
          </p:nvSpPr>
          <p:spPr bwMode="auto">
            <a:xfrm>
              <a:off x="2076451" y="3403600"/>
              <a:ext cx="846667" cy="400110"/>
            </a:xfrm>
            <a:prstGeom prst="rect">
              <a:avLst/>
            </a:prstGeom>
            <a:noFill/>
          </p:spPr>
          <p:txBody>
            <a:bodyPr>
              <a:spAutoFit/>
            </a:bodyPr>
            <a:lstStyle/>
            <a:p>
              <a:pPr algn="ctr" defTabSz="914377">
                <a:defRPr/>
              </a:pPr>
              <a:r>
                <a:rPr lang="en-US" sz="933" dirty="0">
                  <a:solidFill>
                    <a:schemeClr val="bg1"/>
                  </a:solidFill>
                  <a:latin typeface="Calibri" panose="020F0502020204030204"/>
                </a:rPr>
                <a:t>Tier 1 </a:t>
              </a:r>
              <a:br>
                <a:rPr lang="en-US" sz="1067" dirty="0">
                  <a:solidFill>
                    <a:schemeClr val="bg1"/>
                  </a:solidFill>
                  <a:latin typeface="Calibri" panose="020F0502020204030204"/>
                </a:rPr>
              </a:br>
              <a:r>
                <a:rPr lang="en-US" sz="1067" b="1" dirty="0">
                  <a:solidFill>
                    <a:schemeClr val="bg1"/>
                  </a:solidFill>
                  <a:latin typeface="Calibri" panose="020F0502020204030204"/>
                </a:rPr>
                <a:t>Stable</a:t>
              </a:r>
            </a:p>
          </p:txBody>
        </p:sp>
      </p:grpSp>
      <p:grpSp>
        <p:nvGrpSpPr>
          <p:cNvPr id="2" name="Group 1">
            <a:extLst>
              <a:ext uri="{FF2B5EF4-FFF2-40B4-BE49-F238E27FC236}">
                <a16:creationId xmlns:a16="http://schemas.microsoft.com/office/drawing/2014/main" id="{95D5787F-DFAF-4048-81FE-3DCE2BEFBFA1}"/>
              </a:ext>
            </a:extLst>
          </p:cNvPr>
          <p:cNvGrpSpPr/>
          <p:nvPr/>
        </p:nvGrpSpPr>
        <p:grpSpPr>
          <a:xfrm>
            <a:off x="1163870" y="2224618"/>
            <a:ext cx="939800" cy="2673349"/>
            <a:chOff x="717551" y="2224618"/>
            <a:chExt cx="939800" cy="2673349"/>
          </a:xfrm>
        </p:grpSpPr>
        <p:sp>
          <p:nvSpPr>
            <p:cNvPr id="29" name="Trapezoid 28">
              <a:extLst>
                <a:ext uri="{FF2B5EF4-FFF2-40B4-BE49-F238E27FC236}">
                  <a16:creationId xmlns:a16="http://schemas.microsoft.com/office/drawing/2014/main" id="{00905A53-9C04-4CF5-A07A-FD50248BADCA}"/>
                </a:ext>
              </a:extLst>
            </p:cNvPr>
            <p:cNvSpPr/>
            <p:nvPr/>
          </p:nvSpPr>
          <p:spPr bwMode="auto">
            <a:xfrm rot="5400000">
              <a:off x="-187324" y="3248026"/>
              <a:ext cx="2673349" cy="626533"/>
            </a:xfrm>
            <a:prstGeom prst="trapezoid">
              <a:avLst>
                <a:gd name="adj" fmla="val 101667"/>
              </a:avLst>
            </a:prstGeom>
            <a:solidFill>
              <a:schemeClr val="accent4">
                <a:lumMod val="60000"/>
                <a:lumOff val="40000"/>
              </a:schemeClr>
            </a:solidFill>
            <a:ln w="12700">
              <a:solidFill>
                <a:schemeClr val="accent1">
                  <a:lumMod val="20000"/>
                  <a:lumOff val="80000"/>
                </a:schemeClr>
              </a:solidFill>
            </a:ln>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nchor="ctr"/>
            <a:lstStyle/>
            <a:p>
              <a:pPr algn="ctr" defTabSz="914377">
                <a:defRPr/>
              </a:pPr>
              <a:endParaRPr lang="en-US">
                <a:solidFill>
                  <a:prstClr val="black"/>
                </a:solidFill>
                <a:latin typeface="Calibri" panose="020F0502020204030204"/>
              </a:endParaRPr>
            </a:p>
          </p:txBody>
        </p:sp>
        <p:sp>
          <p:nvSpPr>
            <p:cNvPr id="30" name="Rectangle 29">
              <a:extLst>
                <a:ext uri="{FF2B5EF4-FFF2-40B4-BE49-F238E27FC236}">
                  <a16:creationId xmlns:a16="http://schemas.microsoft.com/office/drawing/2014/main" id="{E2721410-3C04-4881-8DFF-AB0A95373ACD}"/>
                </a:ext>
              </a:extLst>
            </p:cNvPr>
            <p:cNvSpPr/>
            <p:nvPr/>
          </p:nvSpPr>
          <p:spPr bwMode="auto">
            <a:xfrm flipH="1">
              <a:off x="1619251" y="2512484"/>
              <a:ext cx="38100" cy="2182283"/>
            </a:xfrm>
            <a:prstGeom prst="rect">
              <a:avLst/>
            </a:prstGeom>
            <a:solidFill>
              <a:schemeClr val="bg1">
                <a:lumMod val="75000"/>
              </a:schemeClr>
            </a:solidFill>
            <a:ln w="9525">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US">
                <a:solidFill>
                  <a:prstClr val="white"/>
                </a:solidFill>
                <a:latin typeface="Calibri" panose="020F0502020204030204"/>
              </a:endParaRPr>
            </a:p>
          </p:txBody>
        </p:sp>
        <p:sp>
          <p:nvSpPr>
            <p:cNvPr id="28" name="TextBox 27">
              <a:extLst>
                <a:ext uri="{FF2B5EF4-FFF2-40B4-BE49-F238E27FC236}">
                  <a16:creationId xmlns:a16="http://schemas.microsoft.com/office/drawing/2014/main" id="{0F4DA776-7E51-466E-8D95-2D45F548D4EA}"/>
                </a:ext>
              </a:extLst>
            </p:cNvPr>
            <p:cNvSpPr txBox="1"/>
            <p:nvPr/>
          </p:nvSpPr>
          <p:spPr bwMode="auto">
            <a:xfrm>
              <a:off x="717551" y="3393017"/>
              <a:ext cx="846667" cy="400110"/>
            </a:xfrm>
            <a:prstGeom prst="rect">
              <a:avLst/>
            </a:prstGeom>
            <a:noFill/>
          </p:spPr>
          <p:txBody>
            <a:bodyPr>
              <a:spAutoFit/>
            </a:bodyPr>
            <a:lstStyle/>
            <a:p>
              <a:pPr algn="ctr" defTabSz="914377">
                <a:defRPr/>
              </a:pPr>
              <a:r>
                <a:rPr lang="en-US" sz="933" dirty="0">
                  <a:solidFill>
                    <a:schemeClr val="tx1">
                      <a:lumMod val="85000"/>
                      <a:lumOff val="15000"/>
                    </a:schemeClr>
                  </a:solidFill>
                  <a:latin typeface="Calibri" panose="020F0502020204030204"/>
                </a:rPr>
                <a:t>Tier 0</a:t>
              </a:r>
              <a:br>
                <a:rPr lang="en-US" sz="1067" dirty="0">
                  <a:solidFill>
                    <a:schemeClr val="tx1">
                      <a:lumMod val="85000"/>
                      <a:lumOff val="15000"/>
                    </a:schemeClr>
                  </a:solidFill>
                  <a:latin typeface="Calibri" panose="020F0502020204030204"/>
                </a:rPr>
              </a:br>
              <a:r>
                <a:rPr lang="en-US" sz="1067" b="1" dirty="0">
                  <a:solidFill>
                    <a:schemeClr val="tx1">
                      <a:lumMod val="85000"/>
                      <a:lumOff val="15000"/>
                    </a:schemeClr>
                  </a:solidFill>
                  <a:latin typeface="Calibri" panose="020F0502020204030204"/>
                </a:rPr>
                <a:t>Spark</a:t>
              </a:r>
            </a:p>
          </p:txBody>
        </p:sp>
      </p:grpSp>
      <p:cxnSp>
        <p:nvCxnSpPr>
          <p:cNvPr id="32" name="Straight Connector 31">
            <a:extLst>
              <a:ext uri="{FF2B5EF4-FFF2-40B4-BE49-F238E27FC236}">
                <a16:creationId xmlns:a16="http://schemas.microsoft.com/office/drawing/2014/main" id="{FF043EF9-9908-4E88-8D4A-5B7FAE60DF10}"/>
              </a:ext>
            </a:extLst>
          </p:cNvPr>
          <p:cNvCxnSpPr/>
          <p:nvPr/>
        </p:nvCxnSpPr>
        <p:spPr>
          <a:xfrm>
            <a:off x="6809317" y="1085851"/>
            <a:ext cx="0" cy="53975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C3AED49-F43C-4B73-9B06-11C3B9AD882D}"/>
              </a:ext>
            </a:extLst>
          </p:cNvPr>
          <p:cNvSpPr txBox="1"/>
          <p:nvPr/>
        </p:nvSpPr>
        <p:spPr>
          <a:xfrm>
            <a:off x="7209368" y="4726002"/>
            <a:ext cx="4982632" cy="820866"/>
          </a:xfrm>
          <a:prstGeom prst="rect">
            <a:avLst/>
          </a:prstGeom>
          <a:noFill/>
        </p:spPr>
        <p:txBody>
          <a:bodyPr wrap="square" rtlCol="0">
            <a:spAutoFit/>
          </a:bodyPr>
          <a:lstStyle/>
          <a:p>
            <a:pPr marL="285750" indent="-285750">
              <a:buFont typeface="Arial" panose="020B0604020202020204" pitchFamily="34" charset="0"/>
              <a:buChar char="•"/>
            </a:pPr>
            <a:r>
              <a:rPr lang="en-US" sz="1467" dirty="0">
                <a:solidFill>
                  <a:prstClr val="black"/>
                </a:solidFill>
                <a:latin typeface="Calibri Light" panose="020F0302020204030204" pitchFamily="34" charset="0"/>
              </a:rPr>
              <a:t>Tier 0 applies to all existing communities with the potential to become recognized</a:t>
            </a:r>
          </a:p>
          <a:p>
            <a:endParaRPr lang="da-DK" dirty="0"/>
          </a:p>
        </p:txBody>
      </p:sp>
    </p:spTree>
    <p:extLst>
      <p:ext uri="{BB962C8B-B14F-4D97-AF65-F5344CB8AC3E}">
        <p14:creationId xmlns:p14="http://schemas.microsoft.com/office/powerpoint/2010/main" val="47332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7B95256-643C-428F-83BF-7832DE354711}"/>
              </a:ext>
            </a:extLst>
          </p:cNvPr>
          <p:cNvSpPr>
            <a:spLocks noGrp="1"/>
          </p:cNvSpPr>
          <p:nvPr>
            <p:ph type="title" idx="4294967295"/>
          </p:nvPr>
        </p:nvSpPr>
        <p:spPr>
          <a:xfrm>
            <a:off x="387351" y="84667"/>
            <a:ext cx="10515600" cy="814917"/>
          </a:xfrm>
        </p:spPr>
        <p:txBody>
          <a:bodyPr>
            <a:normAutofit/>
          </a:bodyPr>
          <a:lstStyle/>
          <a:p>
            <a:r>
              <a:rPr lang="en-US" altLang="da-DK" sz="3200" dirty="0">
                <a:latin typeface="Calibri" panose="020F0502020204030204" pitchFamily="34" charset="0"/>
              </a:rPr>
              <a:t>Tier 0 - Spark</a:t>
            </a:r>
          </a:p>
        </p:txBody>
      </p:sp>
      <p:sp>
        <p:nvSpPr>
          <p:cNvPr id="3" name="TextBox 2">
            <a:extLst>
              <a:ext uri="{FF2B5EF4-FFF2-40B4-BE49-F238E27FC236}">
                <a16:creationId xmlns:a16="http://schemas.microsoft.com/office/drawing/2014/main" id="{3DB52D83-3EFD-4FD6-BBDA-99C06894E63F}"/>
              </a:ext>
            </a:extLst>
          </p:cNvPr>
          <p:cNvSpPr txBox="1"/>
          <p:nvPr/>
        </p:nvSpPr>
        <p:spPr>
          <a:xfrm>
            <a:off x="6957483" y="2786502"/>
            <a:ext cx="4500033" cy="2369880"/>
          </a:xfrm>
          <a:prstGeom prst="rect">
            <a:avLst/>
          </a:prstGeom>
          <a:noFill/>
        </p:spPr>
        <p:txBody>
          <a:bodyPr>
            <a:spAutoFit/>
          </a:bodyPr>
          <a:lstStyle/>
          <a:p>
            <a:pPr marL="285744" indent="-285744" defTabSz="914377">
              <a:spcBef>
                <a:spcPts val="800"/>
              </a:spcBef>
              <a:buFont typeface="Arial" charset="0"/>
              <a:buChar char="•"/>
              <a:defRPr/>
            </a:pPr>
            <a:r>
              <a:rPr lang="en-US" sz="1600" dirty="0">
                <a:solidFill>
                  <a:prstClr val="black"/>
                </a:solidFill>
                <a:latin typeface="Calibri Light" panose="020F0302020204030204" pitchFamily="34" charset="0"/>
                <a:ea typeface="MS PGothic" charset="-128"/>
              </a:rPr>
              <a:t>This tier sits </a:t>
            </a:r>
            <a:r>
              <a:rPr lang="en-US" sz="1600" b="1" dirty="0">
                <a:solidFill>
                  <a:prstClr val="black"/>
                </a:solidFill>
                <a:ea typeface="MS PGothic" charset="-128"/>
              </a:rPr>
              <a:t>outside</a:t>
            </a:r>
            <a:r>
              <a:rPr lang="en-US" sz="1600" dirty="0">
                <a:solidFill>
                  <a:prstClr val="black"/>
                </a:solidFill>
                <a:latin typeface="Calibri Light" panose="020F0302020204030204" pitchFamily="34" charset="0"/>
                <a:ea typeface="MS PGothic" charset="-128"/>
              </a:rPr>
              <a:t> the recognized communities.</a:t>
            </a:r>
          </a:p>
          <a:p>
            <a:pPr marL="285744" indent="-285744" defTabSz="914377">
              <a:spcBef>
                <a:spcPts val="800"/>
              </a:spcBef>
              <a:buFont typeface="Arial" charset="0"/>
              <a:buChar char="•"/>
              <a:defRPr/>
            </a:pPr>
            <a:r>
              <a:rPr lang="en-US" sz="1600" dirty="0">
                <a:solidFill>
                  <a:prstClr val="black"/>
                </a:solidFill>
                <a:latin typeface="Calibri Light" panose="020F0302020204030204" pitchFamily="34" charset="0"/>
                <a:ea typeface="MS PGothic" charset="-128"/>
              </a:rPr>
              <a:t>They come in all shapes and forms. They can be new as well as “old” groups.</a:t>
            </a:r>
          </a:p>
          <a:p>
            <a:pPr marL="285744" indent="-285744" defTabSz="914377">
              <a:spcBef>
                <a:spcPts val="800"/>
              </a:spcBef>
              <a:buFont typeface="Arial" charset="0"/>
              <a:buChar char="•"/>
              <a:defRPr/>
            </a:pPr>
            <a:r>
              <a:rPr lang="en-US" sz="1600" dirty="0">
                <a:solidFill>
                  <a:prstClr val="black"/>
                </a:solidFill>
                <a:latin typeface="Calibri Light" panose="020F0302020204030204" pitchFamily="34" charset="0"/>
                <a:ea typeface="MS PGothic" charset="-128"/>
              </a:rPr>
              <a:t>The main focus for the AFOL Engagement team is </a:t>
            </a:r>
            <a:r>
              <a:rPr lang="en-US" sz="1600" dirty="0">
                <a:solidFill>
                  <a:prstClr val="black"/>
                </a:solidFill>
                <a:latin typeface="Calibri Light" panose="020F0302020204030204" pitchFamily="34" charset="0"/>
              </a:rPr>
              <a:t>to </a:t>
            </a:r>
            <a:r>
              <a:rPr lang="en-US" sz="1600" b="1" dirty="0">
                <a:solidFill>
                  <a:prstClr val="black"/>
                </a:solidFill>
              </a:rPr>
              <a:t>spark</a:t>
            </a:r>
            <a:r>
              <a:rPr lang="en-US" sz="1600" dirty="0">
                <a:solidFill>
                  <a:prstClr val="black"/>
                </a:solidFill>
                <a:latin typeface="Calibri Light" panose="020F0302020204030204" pitchFamily="34" charset="0"/>
              </a:rPr>
              <a:t> interest by generating awareness, enthusiasm, and motivation to seek recognition.</a:t>
            </a:r>
          </a:p>
          <a:p>
            <a:pPr marL="285744" indent="-285744" defTabSz="914377">
              <a:spcBef>
                <a:spcPts val="800"/>
              </a:spcBef>
              <a:buFont typeface="Arial" charset="0"/>
              <a:buChar char="•"/>
              <a:defRPr/>
            </a:pPr>
            <a:endParaRPr lang="en-US" sz="1600" dirty="0">
              <a:solidFill>
                <a:prstClr val="black"/>
              </a:solidFill>
              <a:latin typeface="Calibri Light" panose="020F0302020204030204" pitchFamily="34" charset="0"/>
            </a:endParaRPr>
          </a:p>
        </p:txBody>
      </p:sp>
      <p:sp>
        <p:nvSpPr>
          <p:cNvPr id="25604" name="Slide Number Placeholder 1">
            <a:extLst>
              <a:ext uri="{FF2B5EF4-FFF2-40B4-BE49-F238E27FC236}">
                <a16:creationId xmlns:a16="http://schemas.microsoft.com/office/drawing/2014/main" id="{D2A8D880-B9D9-4D8F-8555-EC6A192208F3}"/>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990575" indent="-380990">
              <a:defRPr>
                <a:solidFill>
                  <a:schemeClr val="tx1"/>
                </a:solidFill>
                <a:latin typeface="Calibri" panose="020F0502020204030204" pitchFamily="34" charset="0"/>
                <a:ea typeface="MS PGothic" panose="020B0600070205080204" pitchFamily="34" charset="-128"/>
              </a:defRPr>
            </a:lvl2pPr>
            <a:lvl3pPr marL="1523962" indent="-304792">
              <a:defRPr>
                <a:solidFill>
                  <a:schemeClr val="tx1"/>
                </a:solidFill>
                <a:latin typeface="Calibri" panose="020F0502020204030204" pitchFamily="34" charset="0"/>
                <a:ea typeface="MS PGothic" panose="020B0600070205080204" pitchFamily="34" charset="-128"/>
              </a:defRPr>
            </a:lvl3pPr>
            <a:lvl4pPr marL="2133547" indent="-304792">
              <a:defRPr>
                <a:solidFill>
                  <a:schemeClr val="tx1"/>
                </a:solidFill>
                <a:latin typeface="Calibri" panose="020F0502020204030204" pitchFamily="34" charset="0"/>
                <a:ea typeface="MS PGothic" panose="020B0600070205080204" pitchFamily="34" charset="-128"/>
              </a:defRPr>
            </a:lvl4pPr>
            <a:lvl5pPr marL="2743131" indent="-304792">
              <a:defRPr>
                <a:solidFill>
                  <a:schemeClr val="tx1"/>
                </a:solidFill>
                <a:latin typeface="Calibri" panose="020F0502020204030204" pitchFamily="34" charset="0"/>
                <a:ea typeface="MS PGothic" panose="020B0600070205080204" pitchFamily="34" charset="-128"/>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da-DK">
                <a:solidFill>
                  <a:srgbClr val="7F7F7F"/>
                </a:solidFill>
              </a:rPr>
              <a:t>Page </a:t>
            </a:r>
            <a:fld id="{96306459-F926-4480-9A20-400C8090AFA5}" type="slidenum">
              <a:rPr lang="en-US" altLang="da-DK">
                <a:solidFill>
                  <a:srgbClr val="7F7F7F"/>
                </a:solidFill>
              </a:rPr>
              <a:pPr/>
              <a:t>6</a:t>
            </a:fld>
            <a:endParaRPr lang="en-US" altLang="da-DK">
              <a:solidFill>
                <a:srgbClr val="7F7F7F"/>
              </a:solidFill>
            </a:endParaRPr>
          </a:p>
        </p:txBody>
      </p:sp>
      <p:sp>
        <p:nvSpPr>
          <p:cNvPr id="7" name="Trapezoid 6">
            <a:extLst>
              <a:ext uri="{FF2B5EF4-FFF2-40B4-BE49-F238E27FC236}">
                <a16:creationId xmlns:a16="http://schemas.microsoft.com/office/drawing/2014/main" id="{177C0B7D-90A3-4079-959C-18FAF1A77A0E}"/>
              </a:ext>
            </a:extLst>
          </p:cNvPr>
          <p:cNvSpPr/>
          <p:nvPr/>
        </p:nvSpPr>
        <p:spPr bwMode="auto">
          <a:xfrm rot="5400000">
            <a:off x="481543" y="3125258"/>
            <a:ext cx="4504267" cy="1056217"/>
          </a:xfrm>
          <a:prstGeom prst="trapezoid">
            <a:avLst>
              <a:gd name="adj" fmla="val 101667"/>
            </a:avLst>
          </a:prstGeom>
          <a:solidFill>
            <a:schemeClr val="accent4">
              <a:lumMod val="60000"/>
              <a:lumOff val="40000"/>
            </a:schemeClr>
          </a:solidFill>
          <a:ln w="12700">
            <a:solidFill>
              <a:schemeClr val="accent1">
                <a:lumMod val="20000"/>
                <a:lumOff val="80000"/>
              </a:schemeClr>
            </a:solidFill>
          </a:ln>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nchor="ctr"/>
          <a:lstStyle/>
          <a:p>
            <a:pPr algn="ctr" defTabSz="914377">
              <a:defRPr/>
            </a:pPr>
            <a:endParaRPr lang="en-US">
              <a:solidFill>
                <a:prstClr val="black"/>
              </a:solidFill>
              <a:latin typeface="Calibri" panose="020F0502020204030204"/>
            </a:endParaRPr>
          </a:p>
        </p:txBody>
      </p:sp>
      <p:sp>
        <p:nvSpPr>
          <p:cNvPr id="8" name="Rectangle 7">
            <a:extLst>
              <a:ext uri="{FF2B5EF4-FFF2-40B4-BE49-F238E27FC236}">
                <a16:creationId xmlns:a16="http://schemas.microsoft.com/office/drawing/2014/main" id="{8672BF80-DC3D-45EA-9E3A-B277DE6FADFF}"/>
              </a:ext>
            </a:extLst>
          </p:cNvPr>
          <p:cNvSpPr/>
          <p:nvPr/>
        </p:nvSpPr>
        <p:spPr bwMode="auto">
          <a:xfrm flipH="1">
            <a:off x="3596218" y="2025652"/>
            <a:ext cx="63500" cy="3676649"/>
          </a:xfrm>
          <a:prstGeom prst="rect">
            <a:avLst/>
          </a:prstGeom>
          <a:solidFill>
            <a:schemeClr val="bg1">
              <a:lumMod val="75000"/>
            </a:schemeClr>
          </a:solidFill>
          <a:ln w="9525">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US">
              <a:solidFill>
                <a:prstClr val="white"/>
              </a:solidFill>
              <a:latin typeface="Calibri" panose="020F0502020204030204"/>
            </a:endParaRPr>
          </a:p>
        </p:txBody>
      </p:sp>
      <p:sp>
        <p:nvSpPr>
          <p:cNvPr id="9" name="TextBox 8">
            <a:extLst>
              <a:ext uri="{FF2B5EF4-FFF2-40B4-BE49-F238E27FC236}">
                <a16:creationId xmlns:a16="http://schemas.microsoft.com/office/drawing/2014/main" id="{350E0F17-2CCD-4AD1-804A-AEF1B24B00B5}"/>
              </a:ext>
            </a:extLst>
          </p:cNvPr>
          <p:cNvSpPr txBox="1"/>
          <p:nvPr/>
        </p:nvSpPr>
        <p:spPr bwMode="auto">
          <a:xfrm>
            <a:off x="1981201" y="3386667"/>
            <a:ext cx="1426633" cy="584775"/>
          </a:xfrm>
          <a:prstGeom prst="rect">
            <a:avLst/>
          </a:prstGeom>
          <a:noFill/>
        </p:spPr>
        <p:txBody>
          <a:bodyPr>
            <a:spAutoFit/>
          </a:bodyPr>
          <a:lstStyle/>
          <a:p>
            <a:pPr algn="ctr" defTabSz="914377">
              <a:defRPr/>
            </a:pPr>
            <a:r>
              <a:rPr lang="en-US" sz="1600" dirty="0">
                <a:solidFill>
                  <a:schemeClr val="tx1">
                    <a:lumMod val="85000"/>
                    <a:lumOff val="15000"/>
                  </a:schemeClr>
                </a:solidFill>
                <a:latin typeface="Calibri" panose="020F0502020204030204"/>
              </a:rPr>
              <a:t>Tier 0</a:t>
            </a:r>
            <a:br>
              <a:rPr lang="en-US" sz="1600" dirty="0">
                <a:solidFill>
                  <a:schemeClr val="tx1">
                    <a:lumMod val="85000"/>
                    <a:lumOff val="15000"/>
                  </a:schemeClr>
                </a:solidFill>
                <a:latin typeface="Calibri" panose="020F0502020204030204"/>
              </a:rPr>
            </a:br>
            <a:r>
              <a:rPr lang="en-US" sz="1600" b="1" dirty="0">
                <a:solidFill>
                  <a:schemeClr val="tx1">
                    <a:lumMod val="85000"/>
                    <a:lumOff val="15000"/>
                  </a:schemeClr>
                </a:solidFill>
                <a:latin typeface="Calibri" panose="020F0502020204030204"/>
              </a:rPr>
              <a:t>Spark</a:t>
            </a:r>
          </a:p>
        </p:txBody>
      </p:sp>
      <p:pic>
        <p:nvPicPr>
          <p:cNvPr id="25608" name="Picture 9">
            <a:extLst>
              <a:ext uri="{FF2B5EF4-FFF2-40B4-BE49-F238E27FC236}">
                <a16:creationId xmlns:a16="http://schemas.microsoft.com/office/drawing/2014/main" id="{B09B39F0-5784-49C9-B6C9-1599316F2D82}"/>
              </a:ext>
            </a:extLst>
          </p:cNvPr>
          <p:cNvPicPr>
            <a:picLocks noChangeAspect="1"/>
          </p:cNvPicPr>
          <p:nvPr/>
        </p:nvPicPr>
        <p:blipFill rotWithShape="1">
          <a:blip r:embed="rId3">
            <a:extLst>
              <a:ext uri="{28A0092B-C50C-407E-A947-70E740481C1C}">
                <a14:useLocalDpi xmlns:a14="http://schemas.microsoft.com/office/drawing/2010/main" val="0"/>
              </a:ext>
            </a:extLst>
          </a:blip>
          <a:srcRect r="28594" b="-7541"/>
          <a:stretch/>
        </p:blipFill>
        <p:spPr bwMode="auto">
          <a:xfrm>
            <a:off x="9946728" y="205318"/>
            <a:ext cx="1142489" cy="88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A43DFB69-FD51-45B0-9437-6D93B2C8FC06}"/>
              </a:ext>
            </a:extLst>
          </p:cNvPr>
          <p:cNvCxnSpPr>
            <a:cxnSpLocks/>
          </p:cNvCxnSpPr>
          <p:nvPr/>
        </p:nvCxnSpPr>
        <p:spPr>
          <a:xfrm>
            <a:off x="6809317" y="2228216"/>
            <a:ext cx="0" cy="327152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3D330FB-5272-4221-9465-EA4F4D76DE01}"/>
              </a:ext>
            </a:extLst>
          </p:cNvPr>
          <p:cNvSpPr txBox="1"/>
          <p:nvPr/>
        </p:nvSpPr>
        <p:spPr>
          <a:xfrm>
            <a:off x="3994150" y="3396766"/>
            <a:ext cx="2628900" cy="666977"/>
          </a:xfrm>
          <a:prstGeom prst="rect">
            <a:avLst/>
          </a:prstGeom>
          <a:noFill/>
        </p:spPr>
        <p:txBody>
          <a:bodyPr>
            <a:spAutoFit/>
          </a:bodyPr>
          <a:lstStyle/>
          <a:p>
            <a:pPr algn="ctr" defTabSz="914377">
              <a:defRPr/>
            </a:pPr>
            <a:r>
              <a:rPr lang="en-US" sz="1867" i="1" dirty="0">
                <a:solidFill>
                  <a:prstClr val="black"/>
                </a:solidFill>
                <a:latin typeface="Calibri" panose="020F0502020204030204"/>
              </a:rPr>
              <a:t>Generating awareness</a:t>
            </a:r>
          </a:p>
          <a:p>
            <a:pPr algn="ctr" defTabSz="914377">
              <a:defRPr/>
            </a:pPr>
            <a:r>
              <a:rPr lang="en-US" sz="1867" i="1" dirty="0">
                <a:solidFill>
                  <a:prstClr val="black"/>
                </a:solidFill>
                <a:latin typeface="Calibri" panose="020F0502020204030204"/>
              </a:rPr>
              <a:t>Sparking interest</a:t>
            </a:r>
          </a:p>
        </p:txBody>
      </p:sp>
    </p:spTree>
    <p:extLst>
      <p:ext uri="{BB962C8B-B14F-4D97-AF65-F5344CB8AC3E}">
        <p14:creationId xmlns:p14="http://schemas.microsoft.com/office/powerpoint/2010/main" val="864672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36208C70-0AFA-4182-851C-55100D93350B}"/>
              </a:ext>
            </a:extLst>
          </p:cNvPr>
          <p:cNvSpPr>
            <a:spLocks noGrp="1"/>
          </p:cNvSpPr>
          <p:nvPr>
            <p:ph type="title" idx="4294967295"/>
          </p:nvPr>
        </p:nvSpPr>
        <p:spPr>
          <a:xfrm>
            <a:off x="385233" y="78318"/>
            <a:ext cx="10515600" cy="814916"/>
          </a:xfrm>
        </p:spPr>
        <p:txBody>
          <a:bodyPr>
            <a:normAutofit/>
          </a:bodyPr>
          <a:lstStyle/>
          <a:p>
            <a:r>
              <a:rPr lang="en-US" altLang="da-DK" sz="3200" dirty="0">
                <a:latin typeface="Calibri" panose="020F0502020204030204" pitchFamily="34" charset="0"/>
              </a:rPr>
              <a:t>Tier 1 - Stable</a:t>
            </a:r>
          </a:p>
        </p:txBody>
      </p:sp>
      <p:sp>
        <p:nvSpPr>
          <p:cNvPr id="15" name="TextBox 14">
            <a:extLst>
              <a:ext uri="{FF2B5EF4-FFF2-40B4-BE49-F238E27FC236}">
                <a16:creationId xmlns:a16="http://schemas.microsoft.com/office/drawing/2014/main" id="{0DEF07F5-D4BA-4636-BACE-D69720C6AA50}"/>
              </a:ext>
            </a:extLst>
          </p:cNvPr>
          <p:cNvSpPr txBox="1"/>
          <p:nvPr/>
        </p:nvSpPr>
        <p:spPr>
          <a:xfrm>
            <a:off x="6960659" y="1935590"/>
            <a:ext cx="4701117" cy="3458126"/>
          </a:xfrm>
          <a:prstGeom prst="rect">
            <a:avLst/>
          </a:prstGeom>
          <a:noFill/>
        </p:spPr>
        <p:txBody>
          <a:bodyPr>
            <a:spAutoFit/>
          </a:bodyPr>
          <a:lstStyle/>
          <a:p>
            <a:pPr marL="285744" indent="-285744" defTabSz="914377">
              <a:spcAft>
                <a:spcPts val="800"/>
              </a:spcAft>
              <a:buFont typeface="Arial" charset="0"/>
              <a:buChar char="•"/>
              <a:defRPr/>
            </a:pPr>
            <a:r>
              <a:rPr lang="en-US" sz="1467" dirty="0">
                <a:latin typeface="Calibri Light" panose="020F0302020204030204" pitchFamily="34" charset="0"/>
              </a:rPr>
              <a:t>Tier 1 is a strong, long-term tier in its own right.</a:t>
            </a:r>
          </a:p>
          <a:p>
            <a:pPr marL="285744" indent="-285744" defTabSz="914377">
              <a:spcAft>
                <a:spcPts val="800"/>
              </a:spcAft>
              <a:buFont typeface="Arial" charset="0"/>
              <a:buChar char="•"/>
              <a:defRPr/>
            </a:pPr>
            <a:r>
              <a:rPr lang="en-US" sz="1467" dirty="0">
                <a:latin typeface="Calibri Light" panose="020F0302020204030204" pitchFamily="34" charset="0"/>
              </a:rPr>
              <a:t>The LEGO Group’s involvement with this tier focuses on establishing and </a:t>
            </a:r>
            <a:r>
              <a:rPr lang="en-US" sz="1467" b="1" dirty="0"/>
              <a:t>stabilizing</a:t>
            </a:r>
            <a:r>
              <a:rPr lang="en-US" sz="1467" dirty="0">
                <a:latin typeface="+mj-lt"/>
              </a:rPr>
              <a:t> recognized group’s</a:t>
            </a:r>
            <a:r>
              <a:rPr lang="en-US" sz="1467" dirty="0">
                <a:latin typeface="Calibri Light" panose="020F0302020204030204" pitchFamily="34" charset="0"/>
              </a:rPr>
              <a:t> connection to the values, mission, and culture of the Recognized LEGO</a:t>
            </a:r>
            <a:r>
              <a:rPr lang="da-DK" sz="1467" dirty="0">
                <a:latin typeface="Calibri Light" panose="020F0302020204030204" pitchFamily="34" charset="0"/>
              </a:rPr>
              <a:t>®</a:t>
            </a:r>
            <a:r>
              <a:rPr lang="en-US" sz="1467" dirty="0">
                <a:latin typeface="Calibri Light" panose="020F0302020204030204" pitchFamily="34" charset="0"/>
              </a:rPr>
              <a:t> Fan Community Program.</a:t>
            </a:r>
          </a:p>
          <a:p>
            <a:pPr marL="285744" indent="-285744" defTabSz="914377">
              <a:spcAft>
                <a:spcPts val="800"/>
              </a:spcAft>
              <a:buFont typeface="Arial" charset="0"/>
              <a:buChar char="•"/>
              <a:defRPr/>
            </a:pPr>
            <a:r>
              <a:rPr lang="en-US" sz="1467" dirty="0">
                <a:latin typeface="Calibri Light" panose="020F0302020204030204" pitchFamily="34" charset="0"/>
              </a:rPr>
              <a:t>Tier 1 groups are represented by an Ambassador who acts as contact point between the LEGO Group and the group.</a:t>
            </a:r>
          </a:p>
          <a:p>
            <a:pPr marL="285744" indent="-285744" defTabSz="914377">
              <a:spcAft>
                <a:spcPts val="800"/>
              </a:spcAft>
              <a:buFont typeface="Arial" charset="0"/>
              <a:buChar char="•"/>
              <a:defRPr/>
            </a:pPr>
            <a:r>
              <a:rPr lang="en-US" sz="1467" dirty="0">
                <a:latin typeface="Calibri Light" panose="020F0302020204030204" pitchFamily="34" charset="0"/>
              </a:rPr>
              <a:t>Tier 1 groups are committed to the LEGO hobby and community. Physical activities and events are mainly locally oriented, or of a specific nature.</a:t>
            </a:r>
          </a:p>
          <a:p>
            <a:pPr marL="285744" indent="-285744" defTabSz="914377">
              <a:spcAft>
                <a:spcPts val="800"/>
              </a:spcAft>
              <a:buFont typeface="Arial" charset="0"/>
              <a:buChar char="•"/>
              <a:defRPr/>
            </a:pPr>
            <a:r>
              <a:rPr lang="en-US" sz="1467" dirty="0">
                <a:latin typeface="Calibri Light" panose="020F0302020204030204" pitchFamily="34" charset="0"/>
              </a:rPr>
              <a:t>Like all recognized groups they are curious about the larger and global community of LEGO fans. </a:t>
            </a:r>
          </a:p>
        </p:txBody>
      </p:sp>
      <p:sp>
        <p:nvSpPr>
          <p:cNvPr id="3" name="TextBox 2">
            <a:extLst>
              <a:ext uri="{FF2B5EF4-FFF2-40B4-BE49-F238E27FC236}">
                <a16:creationId xmlns:a16="http://schemas.microsoft.com/office/drawing/2014/main" id="{7A00557A-805F-46EE-A17C-80A291E8BD83}"/>
              </a:ext>
            </a:extLst>
          </p:cNvPr>
          <p:cNvSpPr txBox="1"/>
          <p:nvPr/>
        </p:nvSpPr>
        <p:spPr>
          <a:xfrm>
            <a:off x="4315885" y="3289301"/>
            <a:ext cx="1991783" cy="954300"/>
          </a:xfrm>
          <a:prstGeom prst="rect">
            <a:avLst/>
          </a:prstGeom>
          <a:noFill/>
        </p:spPr>
        <p:txBody>
          <a:bodyPr>
            <a:spAutoFit/>
          </a:bodyPr>
          <a:lstStyle/>
          <a:p>
            <a:pPr algn="ctr" defTabSz="914377">
              <a:defRPr/>
            </a:pPr>
            <a:r>
              <a:rPr lang="en-US" sz="1867" i="1" dirty="0">
                <a:solidFill>
                  <a:prstClr val="black"/>
                </a:solidFill>
                <a:latin typeface="Calibri" panose="020F0502020204030204"/>
              </a:rPr>
              <a:t>Joining a culture</a:t>
            </a:r>
          </a:p>
          <a:p>
            <a:pPr algn="ctr" defTabSz="914377">
              <a:defRPr/>
            </a:pPr>
            <a:r>
              <a:rPr lang="en-US" sz="1867" i="1" dirty="0">
                <a:solidFill>
                  <a:prstClr val="black"/>
                </a:solidFill>
                <a:latin typeface="Calibri" panose="020F0502020204030204"/>
              </a:rPr>
              <a:t>Learning norms</a:t>
            </a:r>
          </a:p>
          <a:p>
            <a:pPr algn="ctr" defTabSz="914377">
              <a:defRPr/>
            </a:pPr>
            <a:r>
              <a:rPr lang="en-US" sz="1867" i="1" dirty="0">
                <a:solidFill>
                  <a:prstClr val="black"/>
                </a:solidFill>
                <a:latin typeface="Calibri" panose="020F0502020204030204"/>
              </a:rPr>
              <a:t>Stabilizing</a:t>
            </a:r>
          </a:p>
        </p:txBody>
      </p:sp>
      <p:sp>
        <p:nvSpPr>
          <p:cNvPr id="27653" name="Slide Number Placeholder 1">
            <a:extLst>
              <a:ext uri="{FF2B5EF4-FFF2-40B4-BE49-F238E27FC236}">
                <a16:creationId xmlns:a16="http://schemas.microsoft.com/office/drawing/2014/main" id="{B6594B28-BB8A-44FA-9092-39AEEDC2862A}"/>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990575" indent="-380990">
              <a:defRPr>
                <a:solidFill>
                  <a:schemeClr val="tx1"/>
                </a:solidFill>
                <a:latin typeface="Calibri" panose="020F0502020204030204" pitchFamily="34" charset="0"/>
                <a:ea typeface="MS PGothic" panose="020B0600070205080204" pitchFamily="34" charset="-128"/>
              </a:defRPr>
            </a:lvl2pPr>
            <a:lvl3pPr marL="1523962" indent="-304792">
              <a:defRPr>
                <a:solidFill>
                  <a:schemeClr val="tx1"/>
                </a:solidFill>
                <a:latin typeface="Calibri" panose="020F0502020204030204" pitchFamily="34" charset="0"/>
                <a:ea typeface="MS PGothic" panose="020B0600070205080204" pitchFamily="34" charset="-128"/>
              </a:defRPr>
            </a:lvl3pPr>
            <a:lvl4pPr marL="2133547" indent="-304792">
              <a:defRPr>
                <a:solidFill>
                  <a:schemeClr val="tx1"/>
                </a:solidFill>
                <a:latin typeface="Calibri" panose="020F0502020204030204" pitchFamily="34" charset="0"/>
                <a:ea typeface="MS PGothic" panose="020B0600070205080204" pitchFamily="34" charset="-128"/>
              </a:defRPr>
            </a:lvl4pPr>
            <a:lvl5pPr marL="2743131" indent="-304792">
              <a:defRPr>
                <a:solidFill>
                  <a:schemeClr val="tx1"/>
                </a:solidFill>
                <a:latin typeface="Calibri" panose="020F0502020204030204" pitchFamily="34" charset="0"/>
                <a:ea typeface="MS PGothic" panose="020B0600070205080204" pitchFamily="34" charset="-128"/>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da-DK">
                <a:solidFill>
                  <a:srgbClr val="7F7F7F"/>
                </a:solidFill>
              </a:rPr>
              <a:t>Page </a:t>
            </a:r>
            <a:fld id="{7CC9C4D4-792C-4F72-8969-1D0EED29DC53}" type="slidenum">
              <a:rPr lang="en-US" altLang="da-DK">
                <a:solidFill>
                  <a:srgbClr val="7F7F7F"/>
                </a:solidFill>
              </a:rPr>
              <a:pPr/>
              <a:t>7</a:t>
            </a:fld>
            <a:endParaRPr lang="en-US" altLang="da-DK">
              <a:solidFill>
                <a:srgbClr val="7F7F7F"/>
              </a:solidFill>
            </a:endParaRPr>
          </a:p>
        </p:txBody>
      </p:sp>
      <p:pic>
        <p:nvPicPr>
          <p:cNvPr id="27656" name="Picture 12" descr="LEGO_Brick_2x4_dark_blue_100pct_sRGB 2015.png">
            <a:extLst>
              <a:ext uri="{FF2B5EF4-FFF2-40B4-BE49-F238E27FC236}">
                <a16:creationId xmlns:a16="http://schemas.microsoft.com/office/drawing/2014/main" id="{0135E8F2-2E82-479F-B226-D11ED9B87E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2918" y="3287184"/>
            <a:ext cx="2482849" cy="81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D81E41B1-E82D-4B16-B42D-FCC77AFC7C7C}"/>
              </a:ext>
            </a:extLst>
          </p:cNvPr>
          <p:cNvSpPr txBox="1"/>
          <p:nvPr/>
        </p:nvSpPr>
        <p:spPr bwMode="auto">
          <a:xfrm>
            <a:off x="1786468" y="3452284"/>
            <a:ext cx="1528233" cy="605422"/>
          </a:xfrm>
          <a:prstGeom prst="rect">
            <a:avLst/>
          </a:prstGeom>
          <a:noFill/>
        </p:spPr>
        <p:txBody>
          <a:bodyPr>
            <a:spAutoFit/>
          </a:bodyPr>
          <a:lstStyle/>
          <a:p>
            <a:pPr algn="ctr" defTabSz="914377">
              <a:defRPr/>
            </a:pPr>
            <a:r>
              <a:rPr lang="en-US" sz="1467" dirty="0">
                <a:solidFill>
                  <a:schemeClr val="bg1"/>
                </a:solidFill>
                <a:latin typeface="Calibri" panose="020F0502020204030204"/>
              </a:rPr>
              <a:t>Tier 1 </a:t>
            </a:r>
            <a:br>
              <a:rPr lang="en-US" sz="1600" dirty="0">
                <a:solidFill>
                  <a:schemeClr val="bg1"/>
                </a:solidFill>
                <a:latin typeface="Calibri" panose="020F0502020204030204"/>
              </a:rPr>
            </a:br>
            <a:r>
              <a:rPr lang="en-US" sz="1867" b="1" dirty="0">
                <a:solidFill>
                  <a:schemeClr val="bg1"/>
                </a:solidFill>
                <a:latin typeface="Calibri" panose="020F0502020204030204"/>
              </a:rPr>
              <a:t>Stable</a:t>
            </a:r>
            <a:endParaRPr lang="en-US" sz="1600" b="1" dirty="0">
              <a:solidFill>
                <a:schemeClr val="bg1"/>
              </a:solidFill>
              <a:latin typeface="Calibri" panose="020F0502020204030204"/>
            </a:endParaRPr>
          </a:p>
        </p:txBody>
      </p:sp>
      <p:pic>
        <p:nvPicPr>
          <p:cNvPr id="10" name="Picture 9">
            <a:extLst>
              <a:ext uri="{FF2B5EF4-FFF2-40B4-BE49-F238E27FC236}">
                <a16:creationId xmlns:a16="http://schemas.microsoft.com/office/drawing/2014/main" id="{495F003A-637E-4638-BBF0-2A7E0ED46AA7}"/>
              </a:ext>
            </a:extLst>
          </p:cNvPr>
          <p:cNvPicPr>
            <a:picLocks noChangeAspect="1"/>
          </p:cNvPicPr>
          <p:nvPr/>
        </p:nvPicPr>
        <p:blipFill rotWithShape="1">
          <a:blip r:embed="rId3">
            <a:extLst>
              <a:ext uri="{28A0092B-C50C-407E-A947-70E740481C1C}">
                <a14:useLocalDpi xmlns:a14="http://schemas.microsoft.com/office/drawing/2010/main" val="0"/>
              </a:ext>
            </a:extLst>
          </a:blip>
          <a:srcRect r="28594" b="-7541"/>
          <a:stretch/>
        </p:blipFill>
        <p:spPr bwMode="auto">
          <a:xfrm>
            <a:off x="9946728" y="205318"/>
            <a:ext cx="1142489" cy="88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86041E3F-C09E-4410-B869-BD62F0465324}"/>
              </a:ext>
            </a:extLst>
          </p:cNvPr>
          <p:cNvCxnSpPr>
            <a:cxnSpLocks/>
          </p:cNvCxnSpPr>
          <p:nvPr/>
        </p:nvCxnSpPr>
        <p:spPr>
          <a:xfrm>
            <a:off x="6809317" y="1994744"/>
            <a:ext cx="0" cy="327152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088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LEGO_Brick_2x4_dark_blue_100pct_sRGB 2015.png">
            <a:extLst>
              <a:ext uri="{FF2B5EF4-FFF2-40B4-BE49-F238E27FC236}">
                <a16:creationId xmlns:a16="http://schemas.microsoft.com/office/drawing/2014/main" id="{5F47F2B9-E2F0-41F5-B257-40DB762287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99938" y="1323327"/>
            <a:ext cx="3446585" cy="72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LEGO_Brick_2x4_dark_blue_100pct_sRGB 2015.png">
            <a:extLst>
              <a:ext uri="{FF2B5EF4-FFF2-40B4-BE49-F238E27FC236}">
                <a16:creationId xmlns:a16="http://schemas.microsoft.com/office/drawing/2014/main" id="{D6E7B407-D30E-4F11-8F1C-C934C6A2F0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02366" y="1323329"/>
            <a:ext cx="3446585" cy="72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LEGO_Brick_2x4_dark_blue_100pct_sRGB 2015.png">
            <a:extLst>
              <a:ext uri="{FF2B5EF4-FFF2-40B4-BE49-F238E27FC236}">
                <a16:creationId xmlns:a16="http://schemas.microsoft.com/office/drawing/2014/main" id="{709432F0-3FF1-42D7-B213-287AC4970E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520" y="1323331"/>
            <a:ext cx="3446585" cy="72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2D6D865-ED1F-4655-802A-779E09352848}"/>
              </a:ext>
            </a:extLst>
          </p:cNvPr>
          <p:cNvSpPr/>
          <p:nvPr/>
        </p:nvSpPr>
        <p:spPr>
          <a:xfrm>
            <a:off x="316521" y="2192214"/>
            <a:ext cx="3446585" cy="4079632"/>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marL="285750" lvl="0" indent="-285750">
              <a:buFont typeface="Arial" panose="020B0604020202020204" pitchFamily="34" charset="0"/>
              <a:buChar char="•"/>
              <a:defRPr/>
            </a:pPr>
            <a:r>
              <a:rPr lang="en-US" altLang="zh-CN" sz="1700" dirty="0">
                <a:solidFill>
                  <a:prstClr val="black"/>
                </a:solidFill>
              </a:rPr>
              <a:t>Has 20-50 active members who meet on a regular basis</a:t>
            </a:r>
          </a:p>
          <a:p>
            <a:pPr marL="285750" lvl="0" indent="-285750">
              <a:buFont typeface="Arial" panose="020B0604020202020204" pitchFamily="34" charset="0"/>
              <a:buChar char="•"/>
              <a:defRPr/>
            </a:pPr>
            <a:r>
              <a:rPr lang="en-US" altLang="zh-CN" sz="1700" dirty="0">
                <a:solidFill>
                  <a:prstClr val="black"/>
                </a:solidFill>
              </a:rPr>
              <a:t>Organizes locally oriented public events </a:t>
            </a:r>
          </a:p>
          <a:p>
            <a:pPr marL="285750" lvl="0" indent="-285750">
              <a:buFont typeface="Arial" panose="020B0604020202020204" pitchFamily="34" charset="0"/>
              <a:buChar char="•"/>
              <a:defRPr/>
            </a:pPr>
            <a:r>
              <a:rPr lang="en-US" altLang="zh-CN" sz="1700" dirty="0">
                <a:solidFill>
                  <a:prstClr val="black"/>
                </a:solidFill>
              </a:rPr>
              <a:t>Has a basic organizational structure</a:t>
            </a:r>
          </a:p>
          <a:p>
            <a:pPr marL="285750" indent="-285750">
              <a:buFont typeface="Arial" panose="020B0604020202020204" pitchFamily="34" charset="0"/>
              <a:buChar char="•"/>
              <a:defRPr/>
            </a:pPr>
            <a:r>
              <a:rPr lang="en-US" altLang="zh-CN" sz="1700" dirty="0">
                <a:solidFill>
                  <a:prstClr val="black"/>
                </a:solidFill>
              </a:rPr>
              <a:t>Utilize support offerings for RLUG initiatives</a:t>
            </a:r>
          </a:p>
          <a:p>
            <a:pPr marL="285750" indent="-285750">
              <a:buFont typeface="Arial" panose="020B0604020202020204" pitchFamily="34" charset="0"/>
              <a:buChar char="•"/>
              <a:defRPr/>
            </a:pPr>
            <a:r>
              <a:rPr lang="en-US" sz="1700" dirty="0">
                <a:solidFill>
                  <a:prstClr val="black"/>
                </a:solidFill>
              </a:rPr>
              <a:t>Do not share leaks and confidential information</a:t>
            </a:r>
            <a:endParaRPr lang="en-US" altLang="zh-CN" sz="1700" dirty="0">
              <a:solidFill>
                <a:prstClr val="black"/>
              </a:solidFill>
            </a:endParaRPr>
          </a:p>
          <a:p>
            <a:pPr marL="285750" indent="-285750">
              <a:buFont typeface="Arial" panose="020B0604020202020204" pitchFamily="34" charset="0"/>
              <a:buChar char="•"/>
            </a:pPr>
            <a:r>
              <a:rPr lang="en-US" sz="1700" dirty="0"/>
              <a:t>Ambassador actively participates in discussions and topics and shares experience and learnings on LAN </a:t>
            </a:r>
          </a:p>
        </p:txBody>
      </p:sp>
      <p:sp>
        <p:nvSpPr>
          <p:cNvPr id="3" name="Rectangle 2">
            <a:extLst>
              <a:ext uri="{FF2B5EF4-FFF2-40B4-BE49-F238E27FC236}">
                <a16:creationId xmlns:a16="http://schemas.microsoft.com/office/drawing/2014/main" id="{3F7CB153-C295-4A57-A0CE-4CEC15A9CFDA}"/>
              </a:ext>
            </a:extLst>
          </p:cNvPr>
          <p:cNvSpPr/>
          <p:nvPr/>
        </p:nvSpPr>
        <p:spPr>
          <a:xfrm>
            <a:off x="4314093" y="2192216"/>
            <a:ext cx="3446585" cy="407963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 name="Rectangle 3">
            <a:extLst>
              <a:ext uri="{FF2B5EF4-FFF2-40B4-BE49-F238E27FC236}">
                <a16:creationId xmlns:a16="http://schemas.microsoft.com/office/drawing/2014/main" id="{D8628D9E-3ACD-4865-B5F4-44F51B0FA0F1}"/>
              </a:ext>
            </a:extLst>
          </p:cNvPr>
          <p:cNvSpPr/>
          <p:nvPr/>
        </p:nvSpPr>
        <p:spPr>
          <a:xfrm>
            <a:off x="8299938" y="2192215"/>
            <a:ext cx="3446585" cy="407963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5" name="Picture 12" descr="LEGO_Brick_2x4_dark_blue_100pct_sRGB 2015.png">
            <a:extLst>
              <a:ext uri="{FF2B5EF4-FFF2-40B4-BE49-F238E27FC236}">
                <a16:creationId xmlns:a16="http://schemas.microsoft.com/office/drawing/2014/main" id="{D6D4F0B0-673D-4584-A3AE-7FDFCAC6E8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523" y="180568"/>
            <a:ext cx="2482849" cy="81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F2DA1EE-3CDA-49F7-952C-093D018DD2E4}"/>
              </a:ext>
            </a:extLst>
          </p:cNvPr>
          <p:cNvSpPr txBox="1"/>
          <p:nvPr/>
        </p:nvSpPr>
        <p:spPr bwMode="auto">
          <a:xfrm>
            <a:off x="780073" y="345668"/>
            <a:ext cx="1528233" cy="605422"/>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prstClr val="white"/>
                </a:solidFill>
                <a:effectLst/>
                <a:uLnTx/>
                <a:uFillTx/>
                <a:latin typeface="Calibri" panose="020F0502020204030204"/>
                <a:ea typeface="+mn-ea"/>
                <a:cs typeface="+mn-cs"/>
              </a:rPr>
              <a:t>Tier 1 </a:t>
            </a:r>
            <a:b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67" b="1" i="0" u="none" strike="noStrike" kern="1200" cap="none" spc="0" normalizeH="0" baseline="0" noProof="0" dirty="0">
                <a:ln>
                  <a:noFill/>
                </a:ln>
                <a:solidFill>
                  <a:prstClr val="white"/>
                </a:solidFill>
                <a:effectLst/>
                <a:uLnTx/>
                <a:uFillTx/>
                <a:latin typeface="Calibri" panose="020F0502020204030204"/>
                <a:ea typeface="+mn-ea"/>
                <a:cs typeface="+mn-cs"/>
              </a:rPr>
              <a:t>Stable</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52E927F-489A-490C-A836-37BB99306545}"/>
              </a:ext>
            </a:extLst>
          </p:cNvPr>
          <p:cNvSpPr txBox="1"/>
          <p:nvPr/>
        </p:nvSpPr>
        <p:spPr>
          <a:xfrm>
            <a:off x="316521" y="1465385"/>
            <a:ext cx="344658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Recognized LEGO User Group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(RLUG)</a:t>
            </a:r>
            <a:endParaRPr kumimoji="0" lang="zh-CN" altLang="en-US" sz="16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8" name="TextBox 7">
            <a:extLst>
              <a:ext uri="{FF2B5EF4-FFF2-40B4-BE49-F238E27FC236}">
                <a16:creationId xmlns:a16="http://schemas.microsoft.com/office/drawing/2014/main" id="{0DA95824-57E1-4C0B-9704-850CF65C0FE3}"/>
              </a:ext>
            </a:extLst>
          </p:cNvPr>
          <p:cNvSpPr txBox="1"/>
          <p:nvPr/>
        </p:nvSpPr>
        <p:spPr>
          <a:xfrm>
            <a:off x="4314093" y="1465384"/>
            <a:ext cx="344658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Recognized LEGO Fan Media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(RLFM)</a:t>
            </a:r>
            <a:endParaRPr kumimoji="0" lang="zh-CN" altLang="en-US" sz="16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9" name="TextBox 8">
            <a:extLst>
              <a:ext uri="{FF2B5EF4-FFF2-40B4-BE49-F238E27FC236}">
                <a16:creationId xmlns:a16="http://schemas.microsoft.com/office/drawing/2014/main" id="{6063232B-58A1-4312-B99C-2B53276C0958}"/>
              </a:ext>
            </a:extLst>
          </p:cNvPr>
          <p:cNvSpPr txBox="1"/>
          <p:nvPr/>
        </p:nvSpPr>
        <p:spPr>
          <a:xfrm>
            <a:off x="8299939" y="1465383"/>
            <a:ext cx="337044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Recognized LEGO Online Community (RLOC)</a:t>
            </a:r>
            <a:endParaRPr kumimoji="0" lang="zh-CN" altLang="en-US" sz="16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0" name="TextBox 9">
            <a:extLst>
              <a:ext uri="{FF2B5EF4-FFF2-40B4-BE49-F238E27FC236}">
                <a16:creationId xmlns:a16="http://schemas.microsoft.com/office/drawing/2014/main" id="{42FA6C2B-4E5A-4B5F-A175-08E8194F75FE}"/>
              </a:ext>
            </a:extLst>
          </p:cNvPr>
          <p:cNvSpPr txBox="1"/>
          <p:nvPr/>
        </p:nvSpPr>
        <p:spPr>
          <a:xfrm>
            <a:off x="4314093" y="2192214"/>
            <a:ext cx="3446585" cy="350865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Locally oriented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Publish weekly </a:t>
            </a:r>
            <a:r>
              <a:rPr lang="en-US" sz="1700" dirty="0">
                <a:solidFill>
                  <a:prstClr val="black"/>
                </a:solidFill>
                <a:latin typeface="Calibri" panose="020F0502020204030204"/>
              </a:rPr>
              <a:t>post</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 and has a steady flow of traffic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Share announcements and press releases coming from the LEGO Group and its partners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kern="1200" cap="none" spc="0" normalizeH="0" baseline="0" noProof="0" dirty="0">
                <a:ln>
                  <a:noFill/>
                </a:ln>
                <a:solidFill>
                  <a:prstClr val="black"/>
                </a:solidFill>
                <a:effectLst/>
                <a:uLnTx/>
                <a:uFillTx/>
                <a:latin typeface="Calibri" panose="020F0502020204030204"/>
                <a:ea typeface="+mn-ea"/>
                <a:cs typeface="+mn-cs"/>
              </a:rPr>
              <a:t>Do </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not share leaks and confidential information </a:t>
            </a:r>
          </a:p>
          <a:p>
            <a:pPr marL="285750" indent="-285750">
              <a:buFont typeface="Arial" panose="020B0604020202020204" pitchFamily="34" charset="0"/>
              <a:buChar char="•"/>
            </a:pPr>
            <a:r>
              <a:rPr lang="en-US" sz="1700" dirty="0"/>
              <a:t>Ambassador actively participates on LAN in discussions and topics and shares experience and learnings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60A51BE-45AD-4D42-8C1D-5AC6C0227A14}"/>
              </a:ext>
            </a:extLst>
          </p:cNvPr>
          <p:cNvSpPr txBox="1"/>
          <p:nvPr/>
        </p:nvSpPr>
        <p:spPr>
          <a:xfrm>
            <a:off x="8299938" y="2192214"/>
            <a:ext cx="3446585" cy="3493264"/>
          </a:xfrm>
          <a:prstGeom prst="rect">
            <a:avLst/>
          </a:prstGeom>
          <a:noFill/>
        </p:spPr>
        <p:txBody>
          <a:bodyPr wrap="square" rtlCol="0">
            <a:spAutoFit/>
          </a:bodyPr>
          <a:lstStyle/>
          <a:p>
            <a:pPr marL="285750" indent="-285750">
              <a:buFont typeface="Arial" panose="020B0604020202020204" pitchFamily="34" charset="0"/>
              <a:buChar char="•"/>
            </a:pPr>
            <a:r>
              <a:rPr lang="en-US" sz="1700" dirty="0"/>
              <a:t>Locally oriented by language and/or interest</a:t>
            </a:r>
          </a:p>
          <a:p>
            <a:pPr marL="285750" indent="-285750">
              <a:buFont typeface="Arial" panose="020B0604020202020204" pitchFamily="34" charset="0"/>
              <a:buChar char="•"/>
            </a:pPr>
            <a:r>
              <a:rPr lang="en-US" sz="1700" dirty="0"/>
              <a:t>Activities and reach with local impact and participation</a:t>
            </a:r>
          </a:p>
          <a:p>
            <a:pPr marL="285750" indent="-285750">
              <a:buFont typeface="Arial" panose="020B0604020202020204" pitchFamily="34" charset="0"/>
              <a:buChar char="•"/>
            </a:pPr>
            <a:r>
              <a:rPr lang="en-US" sz="1700" dirty="0"/>
              <a:t>Forum traffic mirrors activities and is perceived as valuable by the Community</a:t>
            </a:r>
          </a:p>
          <a:p>
            <a:pPr marL="285750" lvl="0" indent="-285750">
              <a:buFont typeface="Arial" panose="020B0604020202020204" pitchFamily="34" charset="0"/>
              <a:buChar char="•"/>
              <a:defRPr/>
            </a:pPr>
            <a:r>
              <a:rPr lang="en-US" sz="1700" dirty="0">
                <a:solidFill>
                  <a:prstClr val="black"/>
                </a:solidFill>
              </a:rPr>
              <a:t>Do not share leaks and confidential information </a:t>
            </a:r>
          </a:p>
          <a:p>
            <a:pPr marL="285750" indent="-285750">
              <a:buFont typeface="Arial" panose="020B0604020202020204" pitchFamily="34" charset="0"/>
              <a:buChar char="•"/>
            </a:pPr>
            <a:r>
              <a:rPr lang="en-US" sz="1700" dirty="0"/>
              <a:t>Ambassador actively participates on LAN in discussions and topics and shares experience and learnings</a:t>
            </a:r>
          </a:p>
        </p:txBody>
      </p:sp>
      <p:sp>
        <p:nvSpPr>
          <p:cNvPr id="16" name="TextBox 15">
            <a:extLst>
              <a:ext uri="{FF2B5EF4-FFF2-40B4-BE49-F238E27FC236}">
                <a16:creationId xmlns:a16="http://schemas.microsoft.com/office/drawing/2014/main" id="{1BC49FEF-DC58-43D0-B95E-C8DF9B226553}"/>
              </a:ext>
            </a:extLst>
          </p:cNvPr>
          <p:cNvSpPr txBox="1"/>
          <p:nvPr/>
        </p:nvSpPr>
        <p:spPr>
          <a:xfrm>
            <a:off x="3086795" y="266976"/>
            <a:ext cx="5510450" cy="646331"/>
          </a:xfrm>
          <a:prstGeom prst="rect">
            <a:avLst/>
          </a:prstGeom>
          <a:noFill/>
        </p:spPr>
        <p:txBody>
          <a:bodyPr wrap="square" rtlCol="0">
            <a:spAutoFit/>
          </a:bodyPr>
          <a:lstStyle/>
          <a:p>
            <a:r>
              <a:rPr lang="en-US" dirty="0"/>
              <a:t>To provide a better understanding of what a typical Tier 1 Community looks like, please see below.</a:t>
            </a:r>
          </a:p>
        </p:txBody>
      </p:sp>
    </p:spTree>
    <p:extLst>
      <p:ext uri="{BB962C8B-B14F-4D97-AF65-F5344CB8AC3E}">
        <p14:creationId xmlns:p14="http://schemas.microsoft.com/office/powerpoint/2010/main" val="4129728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90266034-B332-4066-B9B2-39BFBBE5AEA8}"/>
              </a:ext>
            </a:extLst>
          </p:cNvPr>
          <p:cNvSpPr>
            <a:spLocks noGrp="1"/>
          </p:cNvSpPr>
          <p:nvPr>
            <p:ph type="title" idx="4294967295"/>
          </p:nvPr>
        </p:nvSpPr>
        <p:spPr>
          <a:xfrm>
            <a:off x="412751" y="82551"/>
            <a:ext cx="10515600" cy="814916"/>
          </a:xfrm>
        </p:spPr>
        <p:txBody>
          <a:bodyPr/>
          <a:lstStyle/>
          <a:p>
            <a:r>
              <a:rPr lang="en-US" altLang="da-DK" sz="3200" dirty="0">
                <a:latin typeface="Calibri" panose="020F0502020204030204" pitchFamily="34" charset="0"/>
              </a:rPr>
              <a:t>Tier 2 - Lead</a:t>
            </a:r>
          </a:p>
        </p:txBody>
      </p:sp>
      <p:sp>
        <p:nvSpPr>
          <p:cNvPr id="25" name="TextBox 24">
            <a:extLst>
              <a:ext uri="{FF2B5EF4-FFF2-40B4-BE49-F238E27FC236}">
                <a16:creationId xmlns:a16="http://schemas.microsoft.com/office/drawing/2014/main" id="{B1231526-076E-46DC-8D2A-9A83337CAD95}"/>
              </a:ext>
            </a:extLst>
          </p:cNvPr>
          <p:cNvSpPr txBox="1"/>
          <p:nvPr/>
        </p:nvSpPr>
        <p:spPr>
          <a:xfrm>
            <a:off x="6990460" y="1986636"/>
            <a:ext cx="4641851" cy="4761368"/>
          </a:xfrm>
          <a:prstGeom prst="rect">
            <a:avLst/>
          </a:prstGeom>
          <a:noFill/>
        </p:spPr>
        <p:txBody>
          <a:bodyPr>
            <a:spAutoFit/>
          </a:bodyPr>
          <a:lstStyle/>
          <a:p>
            <a:pPr marL="285744" indent="-285744" defTabSz="914377">
              <a:spcAft>
                <a:spcPts val="800"/>
              </a:spcAft>
              <a:buFont typeface="Arial" charset="0"/>
              <a:buChar char="•"/>
              <a:defRPr/>
            </a:pPr>
            <a:r>
              <a:rPr lang="en-US" sz="1467" dirty="0">
                <a:latin typeface="+mj-lt"/>
              </a:rPr>
              <a:t>The LEGO Group’s involvement with this tier focuses on maintaining and growing recognized group’s connection to the values, mission, and culture of the LEGO Community Program.</a:t>
            </a:r>
          </a:p>
          <a:p>
            <a:pPr marL="285744" indent="-285744" defTabSz="914377">
              <a:spcAft>
                <a:spcPts val="800"/>
              </a:spcAft>
              <a:buFont typeface="Arial" charset="0"/>
              <a:buChar char="•"/>
              <a:defRPr/>
            </a:pPr>
            <a:r>
              <a:rPr lang="en-US" sz="1467" dirty="0">
                <a:latin typeface="Calibri Light" panose="020F0302020204030204" pitchFamily="34" charset="0"/>
              </a:rPr>
              <a:t>Tier 2 groups are represented by an Ambassador who acts as contact point between the LEGO Group and the group.</a:t>
            </a:r>
          </a:p>
          <a:p>
            <a:pPr marL="285744" indent="-285744" defTabSz="914377">
              <a:spcAft>
                <a:spcPts val="800"/>
              </a:spcAft>
              <a:buFont typeface="Arial" charset="0"/>
              <a:buChar char="•"/>
              <a:defRPr/>
            </a:pPr>
            <a:r>
              <a:rPr lang="en-US" sz="1467" dirty="0">
                <a:latin typeface="+mj-lt"/>
              </a:rPr>
              <a:t>Tier 2 groups </a:t>
            </a:r>
            <a:r>
              <a:rPr lang="en-US" sz="1467" b="1" dirty="0"/>
              <a:t>lead</a:t>
            </a:r>
            <a:r>
              <a:rPr lang="en-US" sz="1467" b="1" dirty="0">
                <a:latin typeface="+mj-lt"/>
              </a:rPr>
              <a:t> </a:t>
            </a:r>
            <a:r>
              <a:rPr lang="en-US" sz="1467" dirty="0">
                <a:latin typeface="+mj-lt"/>
              </a:rPr>
              <a:t>by example and generate new ideas that renew and grow the community. They share those ideas on LAN and execute them via events, conventions and other activities.  </a:t>
            </a:r>
          </a:p>
          <a:p>
            <a:pPr marL="285744" indent="-285744" defTabSz="914377">
              <a:spcAft>
                <a:spcPts val="800"/>
              </a:spcAft>
              <a:buFont typeface="Arial" charset="0"/>
              <a:buChar char="•"/>
              <a:defRPr/>
            </a:pPr>
            <a:r>
              <a:rPr lang="en-US" sz="1467" dirty="0">
                <a:latin typeface="Calibri Light" panose="020F0302020204030204" pitchFamily="34" charset="0"/>
              </a:rPr>
              <a:t>Activities extend far beyond their circle of members/subscribers potentially with a global impact.</a:t>
            </a:r>
          </a:p>
          <a:p>
            <a:pPr marL="285744" indent="-285744" defTabSz="914377">
              <a:spcAft>
                <a:spcPts val="800"/>
              </a:spcAft>
              <a:buFont typeface="Arial" charset="0"/>
              <a:buChar char="•"/>
              <a:defRPr/>
            </a:pPr>
            <a:r>
              <a:rPr lang="en-US" sz="1467" dirty="0">
                <a:latin typeface="Calibri Light" panose="020F0302020204030204" pitchFamily="34" charset="0"/>
              </a:rPr>
              <a:t>Tier 2 groups’ have a structured approach to actively recruiting new members and growing their reach.</a:t>
            </a:r>
          </a:p>
          <a:p>
            <a:pPr marL="285744" indent="-285744" defTabSz="914377">
              <a:spcAft>
                <a:spcPts val="800"/>
              </a:spcAft>
              <a:buFont typeface="Arial" charset="0"/>
              <a:buChar char="•"/>
              <a:defRPr/>
            </a:pPr>
            <a:endParaRPr lang="en-US" sz="1467" dirty="0">
              <a:latin typeface="Calibri Light" panose="020F0302020204030204" pitchFamily="34" charset="0"/>
            </a:endParaRPr>
          </a:p>
          <a:p>
            <a:pPr defTabSz="914377">
              <a:defRPr/>
            </a:pPr>
            <a:endParaRPr lang="en-US" sz="1467" dirty="0">
              <a:latin typeface="Calibri Light" panose="020F0302020204030204" pitchFamily="34" charset="0"/>
            </a:endParaRPr>
          </a:p>
          <a:p>
            <a:pPr marL="285744" indent="-285744" defTabSz="914377">
              <a:buFont typeface="Arial" charset="0"/>
              <a:buChar char="•"/>
              <a:defRPr/>
            </a:pPr>
            <a:endParaRPr lang="en-US" sz="1400" dirty="0">
              <a:latin typeface="Calibri Light" panose="020F0302020204030204" pitchFamily="34" charset="0"/>
            </a:endParaRPr>
          </a:p>
        </p:txBody>
      </p:sp>
      <p:sp>
        <p:nvSpPr>
          <p:cNvPr id="26" name="TextBox 25">
            <a:extLst>
              <a:ext uri="{FF2B5EF4-FFF2-40B4-BE49-F238E27FC236}">
                <a16:creationId xmlns:a16="http://schemas.microsoft.com/office/drawing/2014/main" id="{D15200A2-9D64-467B-AE26-9DFC939A34F9}"/>
              </a:ext>
            </a:extLst>
          </p:cNvPr>
          <p:cNvSpPr txBox="1"/>
          <p:nvPr/>
        </p:nvSpPr>
        <p:spPr>
          <a:xfrm>
            <a:off x="3858684" y="3189818"/>
            <a:ext cx="2921000" cy="1241622"/>
          </a:xfrm>
          <a:prstGeom prst="rect">
            <a:avLst/>
          </a:prstGeom>
          <a:noFill/>
        </p:spPr>
        <p:txBody>
          <a:bodyPr>
            <a:spAutoFit/>
          </a:bodyPr>
          <a:lstStyle/>
          <a:p>
            <a:pPr algn="ctr" defTabSz="914377">
              <a:defRPr/>
            </a:pPr>
            <a:r>
              <a:rPr lang="en-US" sz="1867" i="1" dirty="0">
                <a:solidFill>
                  <a:prstClr val="black"/>
                </a:solidFill>
              </a:rPr>
              <a:t>Driving a culture</a:t>
            </a:r>
          </a:p>
          <a:p>
            <a:pPr algn="ctr" defTabSz="914377">
              <a:defRPr/>
            </a:pPr>
            <a:r>
              <a:rPr lang="en-US" sz="1867" i="1" dirty="0">
                <a:solidFill>
                  <a:prstClr val="black"/>
                </a:solidFill>
              </a:rPr>
              <a:t>Exemplifying norms</a:t>
            </a:r>
          </a:p>
          <a:p>
            <a:pPr algn="ctr" defTabSz="914377">
              <a:defRPr/>
            </a:pPr>
            <a:r>
              <a:rPr lang="en-US" sz="1867" i="1" dirty="0">
                <a:solidFill>
                  <a:prstClr val="black"/>
                </a:solidFill>
              </a:rPr>
              <a:t>Scaling and teaching</a:t>
            </a:r>
          </a:p>
          <a:p>
            <a:pPr algn="ctr" defTabSz="914377">
              <a:defRPr/>
            </a:pPr>
            <a:r>
              <a:rPr lang="en-US" sz="1867" i="1" dirty="0">
                <a:solidFill>
                  <a:prstClr val="black"/>
                </a:solidFill>
              </a:rPr>
              <a:t>Pulling up the ecosystem</a:t>
            </a:r>
          </a:p>
        </p:txBody>
      </p:sp>
      <p:sp>
        <p:nvSpPr>
          <p:cNvPr id="28677" name="Slide Number Placeholder 1">
            <a:extLst>
              <a:ext uri="{FF2B5EF4-FFF2-40B4-BE49-F238E27FC236}">
                <a16:creationId xmlns:a16="http://schemas.microsoft.com/office/drawing/2014/main" id="{F7A02274-6CE8-4F88-9C39-0E197AC30D91}"/>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990575" indent="-380990">
              <a:defRPr>
                <a:solidFill>
                  <a:schemeClr val="tx1"/>
                </a:solidFill>
                <a:latin typeface="Calibri" panose="020F0502020204030204" pitchFamily="34" charset="0"/>
                <a:ea typeface="MS PGothic" panose="020B0600070205080204" pitchFamily="34" charset="-128"/>
              </a:defRPr>
            </a:lvl2pPr>
            <a:lvl3pPr marL="1523962" indent="-304792">
              <a:defRPr>
                <a:solidFill>
                  <a:schemeClr val="tx1"/>
                </a:solidFill>
                <a:latin typeface="Calibri" panose="020F0502020204030204" pitchFamily="34" charset="0"/>
                <a:ea typeface="MS PGothic" panose="020B0600070205080204" pitchFamily="34" charset="-128"/>
              </a:defRPr>
            </a:lvl3pPr>
            <a:lvl4pPr marL="2133547" indent="-304792">
              <a:defRPr>
                <a:solidFill>
                  <a:schemeClr val="tx1"/>
                </a:solidFill>
                <a:latin typeface="Calibri" panose="020F0502020204030204" pitchFamily="34" charset="0"/>
                <a:ea typeface="MS PGothic" panose="020B0600070205080204" pitchFamily="34" charset="-128"/>
              </a:defRPr>
            </a:lvl4pPr>
            <a:lvl5pPr marL="2743131" indent="-304792">
              <a:defRPr>
                <a:solidFill>
                  <a:schemeClr val="tx1"/>
                </a:solidFill>
                <a:latin typeface="Calibri" panose="020F0502020204030204" pitchFamily="34" charset="0"/>
                <a:ea typeface="MS PGothic" panose="020B0600070205080204" pitchFamily="34" charset="-128"/>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da-DK">
                <a:solidFill>
                  <a:srgbClr val="7F7F7F"/>
                </a:solidFill>
              </a:rPr>
              <a:t>Page </a:t>
            </a:r>
            <a:fld id="{FCC0595A-131E-47B6-B0EA-C36DBF4D1480}" type="slidenum">
              <a:rPr lang="en-US" altLang="da-DK">
                <a:solidFill>
                  <a:srgbClr val="7F7F7F"/>
                </a:solidFill>
              </a:rPr>
              <a:pPr/>
              <a:t>9</a:t>
            </a:fld>
            <a:endParaRPr lang="en-US" altLang="da-DK">
              <a:solidFill>
                <a:srgbClr val="7F7F7F"/>
              </a:solidFill>
            </a:endParaRPr>
          </a:p>
        </p:txBody>
      </p:sp>
      <p:pic>
        <p:nvPicPr>
          <p:cNvPr id="28680" name="Picture 16" descr="LEGO_Brick_2x4_dark_green_100pct_sRGB 2015.png">
            <a:extLst>
              <a:ext uri="{FF2B5EF4-FFF2-40B4-BE49-F238E27FC236}">
                <a16:creationId xmlns:a16="http://schemas.microsoft.com/office/drawing/2014/main" id="{6B31D1E4-D97E-47EC-94E7-82E75AF72A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5618" y="3293534"/>
            <a:ext cx="2480733" cy="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095F4137-8880-4F8D-B98E-0592272549C2}"/>
              </a:ext>
            </a:extLst>
          </p:cNvPr>
          <p:cNvSpPr txBox="1"/>
          <p:nvPr/>
        </p:nvSpPr>
        <p:spPr bwMode="auto">
          <a:xfrm>
            <a:off x="1816101" y="3467100"/>
            <a:ext cx="1528233" cy="605422"/>
          </a:xfrm>
          <a:prstGeom prst="rect">
            <a:avLst/>
          </a:prstGeom>
          <a:noFill/>
        </p:spPr>
        <p:txBody>
          <a:bodyPr>
            <a:spAutoFit/>
          </a:bodyPr>
          <a:lstStyle/>
          <a:p>
            <a:pPr algn="ctr" defTabSz="914377">
              <a:defRPr/>
            </a:pPr>
            <a:r>
              <a:rPr lang="en-US" sz="1467" dirty="0">
                <a:solidFill>
                  <a:schemeClr val="bg1"/>
                </a:solidFill>
                <a:latin typeface="Calibri" panose="020F0502020204030204"/>
              </a:rPr>
              <a:t>Tier 2</a:t>
            </a:r>
            <a:br>
              <a:rPr lang="en-US" sz="1867" dirty="0">
                <a:solidFill>
                  <a:schemeClr val="bg1"/>
                </a:solidFill>
                <a:latin typeface="Calibri" panose="020F0502020204030204"/>
              </a:rPr>
            </a:br>
            <a:r>
              <a:rPr lang="en-US" sz="1867" b="1" dirty="0">
                <a:solidFill>
                  <a:schemeClr val="bg1"/>
                </a:solidFill>
                <a:latin typeface="Calibri" panose="020F0502020204030204"/>
              </a:rPr>
              <a:t>Lead</a:t>
            </a:r>
          </a:p>
        </p:txBody>
      </p:sp>
      <p:pic>
        <p:nvPicPr>
          <p:cNvPr id="10" name="Picture 9">
            <a:extLst>
              <a:ext uri="{FF2B5EF4-FFF2-40B4-BE49-F238E27FC236}">
                <a16:creationId xmlns:a16="http://schemas.microsoft.com/office/drawing/2014/main" id="{6118BFA4-A997-4197-B53E-654093F9E1EC}"/>
              </a:ext>
            </a:extLst>
          </p:cNvPr>
          <p:cNvPicPr>
            <a:picLocks noChangeAspect="1"/>
          </p:cNvPicPr>
          <p:nvPr/>
        </p:nvPicPr>
        <p:blipFill rotWithShape="1">
          <a:blip r:embed="rId4">
            <a:extLst>
              <a:ext uri="{28A0092B-C50C-407E-A947-70E740481C1C}">
                <a14:useLocalDpi xmlns:a14="http://schemas.microsoft.com/office/drawing/2010/main" val="0"/>
              </a:ext>
            </a:extLst>
          </a:blip>
          <a:srcRect r="28594" b="-7541"/>
          <a:stretch/>
        </p:blipFill>
        <p:spPr bwMode="auto">
          <a:xfrm>
            <a:off x="9946728" y="205318"/>
            <a:ext cx="1142489" cy="88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B295FCF5-E061-4785-A339-F58C4975EB46}"/>
              </a:ext>
            </a:extLst>
          </p:cNvPr>
          <p:cNvCxnSpPr>
            <a:cxnSpLocks/>
          </p:cNvCxnSpPr>
          <p:nvPr/>
        </p:nvCxnSpPr>
        <p:spPr>
          <a:xfrm>
            <a:off x="6809317" y="2228216"/>
            <a:ext cx="0" cy="327152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878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42634CACBCD24DA273B01320CC71F2" ma:contentTypeVersion="0" ma:contentTypeDescription="Create a new document." ma:contentTypeScope="" ma:versionID="c3637e0429237a4f747a1dc11c56fe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BBC712-C3DD-4BA0-AEE4-BAFFB911BB3A}">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C0F00F4-1AF9-4B7E-939C-E4AE21B2F894}">
  <ds:schemaRefs>
    <ds:schemaRef ds:uri="http://schemas.microsoft.com/sharepoint/v3/contenttype/forms"/>
  </ds:schemaRefs>
</ds:datastoreItem>
</file>

<file path=customXml/itemProps3.xml><?xml version="1.0" encoding="utf-8"?>
<ds:datastoreItem xmlns:ds="http://schemas.openxmlformats.org/officeDocument/2006/customXml" ds:itemID="{75ED07F0-193B-41F9-A7FE-2A78C927EB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21529</TotalTime>
  <Words>2467</Words>
  <Application>Microsoft Office PowerPoint</Application>
  <PresentationFormat>Widescreen</PresentationFormat>
  <Paragraphs>249</Paragraphs>
  <Slides>18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等线</vt:lpstr>
      <vt:lpstr>MS PGothic</vt:lpstr>
      <vt:lpstr>Arial</vt:lpstr>
      <vt:lpstr>Calibri</vt:lpstr>
      <vt:lpstr>Calibri Light</vt:lpstr>
      <vt:lpstr>Kristen ITC</vt:lpstr>
      <vt:lpstr>Verdana</vt:lpstr>
      <vt:lpstr>Wingdings</vt:lpstr>
      <vt:lpstr>Office Theme</vt:lpstr>
      <vt:lpstr>PowerPoint Presentation</vt:lpstr>
      <vt:lpstr>PowerPoint Presentation</vt:lpstr>
      <vt:lpstr>Index</vt:lpstr>
      <vt:lpstr>PowerPoint Presentation</vt:lpstr>
      <vt:lpstr>PowerPoint Presentation</vt:lpstr>
      <vt:lpstr>Tier 0 - Spark</vt:lpstr>
      <vt:lpstr>Tier 1 - Stable</vt:lpstr>
      <vt:lpstr>PowerPoint Presentation</vt:lpstr>
      <vt:lpstr>Tier 2 - Lead</vt:lpstr>
      <vt:lpstr>PowerPoint Presentation</vt:lpstr>
      <vt:lpstr>Evaluation Criteria Throughout the year we evaluate the success of Recognized communities based on the criteria below. we will move recognized communities up or down in tier based on the evaluation.</vt:lpstr>
      <vt:lpstr>PowerPoint Presentation</vt:lpstr>
      <vt:lpstr>PowerPoint Presentation</vt:lpstr>
      <vt:lpstr>PowerPoint Presentation</vt:lpstr>
      <vt:lpstr>PowerPoint Presentation</vt:lpstr>
      <vt:lpstr>PowerPoint Presentation</vt:lpstr>
      <vt:lpstr>Ambassador and community requirements and responsibilities</vt:lpstr>
      <vt:lpstr>Roles and Responsibilities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Tanja Friberg</dc:creator>
  <cp:lastModifiedBy>Tanja Friberg</cp:lastModifiedBy>
  <cp:revision>231</cp:revision>
  <cp:lastPrinted>2017-11-29T14:27:15Z</cp:lastPrinted>
  <dcterms:created xsi:type="dcterms:W3CDTF">2017-08-16T09:07:01Z</dcterms:created>
  <dcterms:modified xsi:type="dcterms:W3CDTF">2017-12-04T13:49:21Z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0x010100AB42634CACBCD24DA273B01320CC71F2</vt:lpwstr>
  </property>
</Properties>
</file>